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0"/>
  </p:notesMasterIdLst>
  <p:sldIdLst>
    <p:sldId id="256" r:id="rId3"/>
    <p:sldId id="266" r:id="rId4"/>
    <p:sldId id="282" r:id="rId5"/>
    <p:sldId id="268" r:id="rId6"/>
    <p:sldId id="269" r:id="rId7"/>
    <p:sldId id="271" r:id="rId8"/>
    <p:sldId id="273" r:id="rId9"/>
    <p:sldId id="378" r:id="rId10"/>
    <p:sldId id="379" r:id="rId11"/>
    <p:sldId id="272" r:id="rId12"/>
    <p:sldId id="380" r:id="rId13"/>
    <p:sldId id="381" r:id="rId14"/>
    <p:sldId id="276" r:id="rId15"/>
    <p:sldId id="382" r:id="rId16"/>
    <p:sldId id="278" r:id="rId17"/>
    <p:sldId id="279" r:id="rId18"/>
    <p:sldId id="283" r:id="rId19"/>
    <p:sldId id="280" r:id="rId20"/>
    <p:sldId id="358" r:id="rId21"/>
    <p:sldId id="285" r:id="rId22"/>
    <p:sldId id="359" r:id="rId23"/>
    <p:sldId id="313" r:id="rId24"/>
    <p:sldId id="314" r:id="rId25"/>
    <p:sldId id="383" r:id="rId26"/>
    <p:sldId id="384" r:id="rId27"/>
    <p:sldId id="385" r:id="rId28"/>
    <p:sldId id="386" r:id="rId29"/>
    <p:sldId id="387" r:id="rId30"/>
    <p:sldId id="360" r:id="rId31"/>
    <p:sldId id="391" r:id="rId32"/>
    <p:sldId id="361" r:id="rId33"/>
    <p:sldId id="392" r:id="rId34"/>
    <p:sldId id="362" r:id="rId35"/>
    <p:sldId id="363" r:id="rId36"/>
    <p:sldId id="364" r:id="rId37"/>
    <p:sldId id="374" r:id="rId38"/>
    <p:sldId id="375" r:id="rId39"/>
    <p:sldId id="394" r:id="rId40"/>
    <p:sldId id="376" r:id="rId41"/>
    <p:sldId id="395" r:id="rId42"/>
    <p:sldId id="377" r:id="rId43"/>
    <p:sldId id="389" r:id="rId44"/>
    <p:sldId id="261" r:id="rId45"/>
    <p:sldId id="322" r:id="rId46"/>
    <p:sldId id="310" r:id="rId47"/>
    <p:sldId id="323" r:id="rId48"/>
    <p:sldId id="390" r:id="rId49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6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zysztof Rocławski" initials="KR" lastIdx="2" clrIdx="0">
    <p:extLst>
      <p:ext uri="{19B8F6BF-5375-455C-9EA6-DF929625EA0E}">
        <p15:presenceInfo xmlns:p15="http://schemas.microsoft.com/office/powerpoint/2012/main" userId="97f6a34c65d29e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86386" autoAdjust="0"/>
  </p:normalViewPr>
  <p:slideViewPr>
    <p:cSldViewPr>
      <p:cViewPr varScale="1">
        <p:scale>
          <a:sx n="86" d="100"/>
          <a:sy n="86" d="100"/>
        </p:scale>
        <p:origin x="1248" y="67"/>
      </p:cViewPr>
      <p:guideLst>
        <p:guide orient="horz" pos="2160"/>
        <p:guide pos="46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dirty="0">
                <a:effectLst/>
              </a:rPr>
              <a:t>Ludność gminy Krokowa w podziale na sołectwa</a:t>
            </a:r>
            <a:endParaRPr lang="pl-PL" dirty="0">
              <a:effectLst/>
            </a:endParaRP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dirty="0">
                <a:effectLst/>
              </a:rPr>
              <a:t>wg stanu na 31.12.2021 r.</a:t>
            </a:r>
            <a:endParaRPr lang="pl-PL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Arkusz1!$A$2:$A$28</c:f>
              <c:strCache>
                <c:ptCount val="27"/>
                <c:pt idx="0">
                  <c:v>Sobieńczyce</c:v>
                </c:pt>
                <c:pt idx="1">
                  <c:v>Lubocino</c:v>
                </c:pt>
                <c:pt idx="2">
                  <c:v>Parszczyce</c:v>
                </c:pt>
                <c:pt idx="3">
                  <c:v>Połchówko</c:v>
                </c:pt>
                <c:pt idx="4">
                  <c:v>Słuchowo</c:v>
                </c:pt>
                <c:pt idx="5">
                  <c:v>Tyłowo</c:v>
                </c:pt>
                <c:pt idx="6">
                  <c:v>Świecino</c:v>
                </c:pt>
                <c:pt idx="7">
                  <c:v>Dębki</c:v>
                </c:pt>
                <c:pt idx="8">
                  <c:v>Karwieńskie Błoto Drugie</c:v>
                </c:pt>
                <c:pt idx="9">
                  <c:v>Jeldzino</c:v>
                </c:pt>
                <c:pt idx="10">
                  <c:v>Prusewo</c:v>
                </c:pt>
                <c:pt idx="11">
                  <c:v>Karlikowo</c:v>
                </c:pt>
                <c:pt idx="12">
                  <c:v>Sulicice</c:v>
                </c:pt>
                <c:pt idx="13">
                  <c:v>Brzyno</c:v>
                </c:pt>
                <c:pt idx="14">
                  <c:v>Białogóra</c:v>
                </c:pt>
                <c:pt idx="15">
                  <c:v>Odargowo</c:v>
                </c:pt>
                <c:pt idx="16">
                  <c:v>Lubkowo</c:v>
                </c:pt>
                <c:pt idx="17">
                  <c:v>Minkowice</c:v>
                </c:pt>
                <c:pt idx="18">
                  <c:v>Lisewo</c:v>
                </c:pt>
                <c:pt idx="19">
                  <c:v>Kłanino</c:v>
                </c:pt>
                <c:pt idx="20">
                  <c:v>Karwieńskie Błoto Pierwsze</c:v>
                </c:pt>
                <c:pt idx="21">
                  <c:v>Goszczyno</c:v>
                </c:pt>
                <c:pt idx="22">
                  <c:v>Sławoszyno</c:v>
                </c:pt>
                <c:pt idx="23">
                  <c:v>Krokowa</c:v>
                </c:pt>
                <c:pt idx="24">
                  <c:v>Żarnowiec</c:v>
                </c:pt>
                <c:pt idx="25">
                  <c:v>Wierzchucino</c:v>
                </c:pt>
                <c:pt idx="26">
                  <c:v> </c:v>
                </c:pt>
              </c:strCache>
            </c:strRef>
          </c:cat>
          <c:val>
            <c:numRef>
              <c:f>Arkusz1!$B$2:$B$28</c:f>
              <c:numCache>
                <c:formatCode>General</c:formatCode>
                <c:ptCount val="27"/>
                <c:pt idx="0">
                  <c:v>116</c:v>
                </c:pt>
                <c:pt idx="1">
                  <c:v>161</c:v>
                </c:pt>
                <c:pt idx="2">
                  <c:v>172</c:v>
                </c:pt>
                <c:pt idx="3">
                  <c:v>182</c:v>
                </c:pt>
                <c:pt idx="4">
                  <c:v>185</c:v>
                </c:pt>
                <c:pt idx="5">
                  <c:v>188</c:v>
                </c:pt>
                <c:pt idx="6">
                  <c:v>194</c:v>
                </c:pt>
                <c:pt idx="7">
                  <c:v>211</c:v>
                </c:pt>
                <c:pt idx="8">
                  <c:v>272</c:v>
                </c:pt>
                <c:pt idx="9">
                  <c:v>275</c:v>
                </c:pt>
                <c:pt idx="10">
                  <c:v>290</c:v>
                </c:pt>
                <c:pt idx="11">
                  <c:v>341</c:v>
                </c:pt>
                <c:pt idx="12">
                  <c:v>361</c:v>
                </c:pt>
                <c:pt idx="13">
                  <c:v>376</c:v>
                </c:pt>
                <c:pt idx="14">
                  <c:v>385</c:v>
                </c:pt>
                <c:pt idx="15">
                  <c:v>389</c:v>
                </c:pt>
                <c:pt idx="16">
                  <c:v>406</c:v>
                </c:pt>
                <c:pt idx="17">
                  <c:v>421</c:v>
                </c:pt>
                <c:pt idx="18">
                  <c:v>453</c:v>
                </c:pt>
                <c:pt idx="19">
                  <c:v>454</c:v>
                </c:pt>
                <c:pt idx="20">
                  <c:v>570</c:v>
                </c:pt>
                <c:pt idx="21">
                  <c:v>681</c:v>
                </c:pt>
                <c:pt idx="22">
                  <c:v>688</c:v>
                </c:pt>
                <c:pt idx="23">
                  <c:v>719</c:v>
                </c:pt>
                <c:pt idx="24">
                  <c:v>739</c:v>
                </c:pt>
                <c:pt idx="25">
                  <c:v>1496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C7-4734-BD85-E6BC87379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7472192"/>
        <c:axId val="317471016"/>
      </c:barChart>
      <c:catAx>
        <c:axId val="317472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7471016"/>
        <c:crosses val="autoZero"/>
        <c:auto val="1"/>
        <c:lblAlgn val="ctr"/>
        <c:lblOffset val="100"/>
        <c:noMultiLvlLbl val="0"/>
      </c:catAx>
      <c:valAx>
        <c:axId val="317471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747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90"/>
      <c:rotY val="80"/>
      <c:depthPercent val="6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891975308641975"/>
          <c:y val="0.12499057053007766"/>
          <c:w val="0.73302469135802473"/>
          <c:h val="0.64445692539560551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AD9-48DE-97E0-7BD08BAC88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AD9-48DE-97E0-7BD08BAC88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BAD9-48DE-97E0-7BD08BAC88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AD9-48DE-97E0-7BD08BAC88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BAD9-48DE-97E0-7BD08BAC889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AD9-48DE-97E0-7BD08BAC889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3E0-4AB9-BC3A-E9EFEFEA3D8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3E0-4AB9-BC3A-E9EFEFEA3D8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3E0-4AB9-BC3A-E9EFEFEA3D8A}"/>
              </c:ext>
            </c:extLst>
          </c:dPt>
          <c:dLbls>
            <c:dLbl>
              <c:idx val="0"/>
              <c:layout>
                <c:manualLayout>
                  <c:x val="-0.17522042383590952"/>
                  <c:y val="-0.2016431244234272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D9-48DE-97E0-7BD08BAC889B}"/>
                </c:ext>
              </c:extLst>
            </c:dLbl>
            <c:dLbl>
              <c:idx val="1"/>
              <c:layout>
                <c:manualLayout>
                  <c:x val="0.23383809662681054"/>
                  <c:y val="-6.24055088534864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031714785651794"/>
                      <c:h val="0.174722773584282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AD9-48DE-97E0-7BD08BAC889B}"/>
                </c:ext>
              </c:extLst>
            </c:dLbl>
            <c:dLbl>
              <c:idx val="2"/>
              <c:layout>
                <c:manualLayout>
                  <c:x val="0.148780560416059"/>
                  <c:y val="7.97540637086419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114258287158543"/>
                      <c:h val="0.120883839931604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BAD9-48DE-97E0-7BD08BAC889B}"/>
                </c:ext>
              </c:extLst>
            </c:dLbl>
            <c:dLbl>
              <c:idx val="3"/>
              <c:layout>
                <c:manualLayout>
                  <c:x val="-3.8341717701953978E-2"/>
                  <c:y val="0.1202420466350150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D9-48DE-97E0-7BD08BAC889B}"/>
                </c:ext>
              </c:extLst>
            </c:dLbl>
            <c:dLbl>
              <c:idx val="4"/>
              <c:layout>
                <c:manualLayout>
                  <c:x val="-0.13933654126567516"/>
                  <c:y val="6.526293291089307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D9-48DE-97E0-7BD08BAC889B}"/>
                </c:ext>
              </c:extLst>
            </c:dLbl>
            <c:dLbl>
              <c:idx val="5"/>
              <c:layout>
                <c:manualLayout>
                  <c:x val="-0.15961759988334792"/>
                  <c:y val="-5.286612667235578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D9-48DE-97E0-7BD08BAC88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Arkusz1!$A$2:$A$10</c:f>
              <c:strCache>
                <c:ptCount val="9"/>
                <c:pt idx="0">
                  <c:v>Dotacje BP na zadania zlecone</c:v>
                </c:pt>
                <c:pt idx="1">
                  <c:v>Dotacje BP na realizację zadań własnych gminy</c:v>
                </c:pt>
                <c:pt idx="2">
                  <c:v>Środki otrzymane z państwowych funduszy celowych</c:v>
                </c:pt>
                <c:pt idx="3">
                  <c:v>Środki RFIL na inwestycje</c:v>
                </c:pt>
                <c:pt idx="4">
                  <c:v>Środki z funduszu COVID-19</c:v>
                </c:pt>
                <c:pt idx="5">
                  <c:v>UE+BP na projekty inwestycyjne i społeczno -edukacyjne</c:v>
                </c:pt>
                <c:pt idx="6">
                  <c:v>Subwencje</c:v>
                </c:pt>
                <c:pt idx="7">
                  <c:v>Udziały PIT</c:v>
                </c:pt>
                <c:pt idx="8">
                  <c:v>Dochody własne i udziały CIT</c:v>
                </c:pt>
              </c:strCache>
            </c:strRef>
          </c:cat>
          <c:val>
            <c:numRef>
              <c:f>Arkusz1!$B$2:$B$10</c:f>
              <c:numCache>
                <c:formatCode>0</c:formatCode>
                <c:ptCount val="9"/>
                <c:pt idx="0">
                  <c:v>19838</c:v>
                </c:pt>
                <c:pt idx="1">
                  <c:v>1230</c:v>
                </c:pt>
                <c:pt idx="2">
                  <c:v>1192</c:v>
                </c:pt>
                <c:pt idx="3">
                  <c:v>1480</c:v>
                </c:pt>
                <c:pt idx="4">
                  <c:v>628</c:v>
                </c:pt>
                <c:pt idx="5">
                  <c:v>2554</c:v>
                </c:pt>
                <c:pt idx="6">
                  <c:v>14554</c:v>
                </c:pt>
                <c:pt idx="7">
                  <c:v>7755</c:v>
                </c:pt>
                <c:pt idx="8">
                  <c:v>28939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9-48DE-97E0-7BD08BAC889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A95-4FE0-BC32-FBE197A8CA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A95-4FE0-BC32-FBE197A8CA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A95-4FE0-BC32-FBE197A8CA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A95-4FE0-BC32-FBE197A8CA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A95-4FE0-BC32-FBE197A8CA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AA95-4FE0-BC32-FBE197A8CAA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23E0-4AB9-BC3A-E9EFEFEA3D8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23E0-4AB9-BC3A-E9EFEFEA3D8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23E0-4AB9-BC3A-E9EFEFEA3D8A}"/>
              </c:ext>
            </c:extLst>
          </c:dPt>
          <c:cat>
            <c:strRef>
              <c:f>Arkusz1!$A$2:$A$10</c:f>
              <c:strCache>
                <c:ptCount val="9"/>
                <c:pt idx="0">
                  <c:v>Dotacje BP na zadania zlecone</c:v>
                </c:pt>
                <c:pt idx="1">
                  <c:v>Dotacje BP na realizację zadań własnych gminy</c:v>
                </c:pt>
                <c:pt idx="2">
                  <c:v>Środki otrzymane z państwowych funduszy celowych</c:v>
                </c:pt>
                <c:pt idx="3">
                  <c:v>Środki RFIL na inwestycje</c:v>
                </c:pt>
                <c:pt idx="4">
                  <c:v>Środki z funduszu COVID-19</c:v>
                </c:pt>
                <c:pt idx="5">
                  <c:v>UE+BP na projekty inwestycyjne i społeczno -edukacyjne</c:v>
                </c:pt>
                <c:pt idx="6">
                  <c:v>Subwencje</c:v>
                </c:pt>
                <c:pt idx="7">
                  <c:v>Udziały PIT</c:v>
                </c:pt>
                <c:pt idx="8">
                  <c:v>Dochody własne i udziały CIT</c:v>
                </c:pt>
              </c:strCache>
            </c:strRef>
          </c:cat>
          <c:val>
            <c:numRef>
              <c:f>Arkusz1!$C$2:$C$10</c:f>
              <c:numCache>
                <c:formatCode>General</c:formatCode>
                <c:ptCount val="9"/>
                <c:pt idx="0">
                  <c:v>25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19</c:v>
                </c:pt>
                <c:pt idx="7">
                  <c:v>10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8DE-4C3C-A149-41A074638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/>
              <a:t>STRUKTURA WYDATKÓW W 2021 ROKU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1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194032937589032"/>
          <c:y val="0.2136667001042431"/>
          <c:w val="0.6369155723563642"/>
          <c:h val="0.56418088594716431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AA-4D0D-85A4-A7C1FCBCA2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226-4F91-87FC-4594DF27E4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226-4F91-87FC-4594DF27E4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226-4F91-87FC-4594DF27E4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226-4F91-87FC-4594DF27E49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226-4F91-87FC-4594DF27E49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AA-4D0D-85A4-A7C1FCBCA2C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2AA-4D0D-85A4-A7C1FCBCA2C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E226-4F91-87FC-4594DF27E49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E226-4F91-87FC-4594DF27E49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2AA-4D0D-85A4-A7C1FCBCA2C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10FF-4DD1-A2F9-7BAB532D5FF9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10FF-4DD1-A2F9-7BAB532D5FF9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10FF-4DD1-A2F9-7BAB532D5FF9}"/>
              </c:ext>
            </c:extLst>
          </c:dPt>
          <c:dLbls>
            <c:dLbl>
              <c:idx val="0"/>
              <c:layout>
                <c:manualLayout>
                  <c:x val="-4.867302725033102E-2"/>
                  <c:y val="6.44048786010656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AA-4D0D-85A4-A7C1FCBCA2C9}"/>
                </c:ext>
              </c:extLst>
            </c:dLbl>
            <c:dLbl>
              <c:idx val="1"/>
              <c:layout>
                <c:manualLayout>
                  <c:x val="-6.0453561886054524E-2"/>
                  <c:y val="0.130011945623070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26-4F91-87FC-4594DF27E49F}"/>
                </c:ext>
              </c:extLst>
            </c:dLbl>
            <c:dLbl>
              <c:idx val="2"/>
              <c:layout>
                <c:manualLayout>
                  <c:x val="-2.5824332691979614E-2"/>
                  <c:y val="-0.1852265747778600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52128244433448"/>
                      <c:h val="0.20321462211530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226-4F91-87FC-4594DF27E49F}"/>
                </c:ext>
              </c:extLst>
            </c:dLbl>
            <c:dLbl>
              <c:idx val="3"/>
              <c:layout>
                <c:manualLayout>
                  <c:x val="-8.4787952374803022E-2"/>
                  <c:y val="-2.07180983522314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51045369926546"/>
                      <c:h val="0.154757707605797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226-4F91-87FC-4594DF27E49F}"/>
                </c:ext>
              </c:extLst>
            </c:dLbl>
            <c:dLbl>
              <c:idx val="4"/>
              <c:layout>
                <c:manualLayout>
                  <c:x val="2.4306415044194941E-2"/>
                  <c:y val="-7.120090462446117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84139546513046"/>
                      <c:h val="0.147652380031606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226-4F91-87FC-4594DF27E49F}"/>
                </c:ext>
              </c:extLst>
            </c:dLbl>
            <c:dLbl>
              <c:idx val="5"/>
              <c:layout>
                <c:manualLayout>
                  <c:x val="1.0630419149591329E-2"/>
                  <c:y val="9.82079218898214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26-4F91-87FC-4594DF27E49F}"/>
                </c:ext>
              </c:extLst>
            </c:dLbl>
            <c:dLbl>
              <c:idx val="6"/>
              <c:layout>
                <c:manualLayout>
                  <c:x val="9.3034651334790885E-2"/>
                  <c:y val="7.589058833904516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66358024691356"/>
                      <c:h val="0.15475766655249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2AA-4D0D-85A4-A7C1FCBCA2C9}"/>
                </c:ext>
              </c:extLst>
            </c:dLbl>
            <c:dLbl>
              <c:idx val="7"/>
              <c:layout>
                <c:manualLayout>
                  <c:x val="5.5341798736159221E-2"/>
                  <c:y val="0.150534404821893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AA-4D0D-85A4-A7C1FCBCA2C9}"/>
                </c:ext>
              </c:extLst>
            </c:dLbl>
            <c:dLbl>
              <c:idx val="8"/>
              <c:layout>
                <c:manualLayout>
                  <c:x val="-3.0969316682282127E-2"/>
                  <c:y val="7.24367408961309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26-4F91-87FC-4594DF27E49F}"/>
                </c:ext>
              </c:extLst>
            </c:dLbl>
            <c:dLbl>
              <c:idx val="9"/>
              <c:layout>
                <c:manualLayout>
                  <c:x val="-0.12826135609468789"/>
                  <c:y val="0.123588411200845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1604938271605"/>
                      <c:h val="8.12326618866842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E226-4F91-87FC-4594DF27E49F}"/>
                </c:ext>
              </c:extLst>
            </c:dLbl>
            <c:dLbl>
              <c:idx val="10"/>
              <c:layout>
                <c:manualLayout>
                  <c:x val="-0.10587943932213502"/>
                  <c:y val="7.84513982870966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AA-4D0D-85A4-A7C1FCBCA2C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Arkusz1!$A$2:$A$15</c:f>
              <c:strCache>
                <c:ptCount val="11"/>
                <c:pt idx="0">
                  <c:v>Administacja</c:v>
                </c:pt>
                <c:pt idx="1">
                  <c:v>Drogi</c:v>
                </c:pt>
                <c:pt idx="2">
                  <c:v>Gospodarka komunalna i ochrona dowiska</c:v>
                </c:pt>
                <c:pt idx="3">
                  <c:v>Rodzina, pomoc społeczna, zadania w zakr. pol. społecznej</c:v>
                </c:pt>
                <c:pt idx="4">
                  <c:v>Gospodarka mieszkaniowa</c:v>
                </c:pt>
                <c:pt idx="5">
                  <c:v>Oświata i wychowanie</c:v>
                </c:pt>
                <c:pt idx="6">
                  <c:v>Bezpieczeństwo publiczne i ochrona przeciwpożarowa</c:v>
                </c:pt>
                <c:pt idx="7">
                  <c:v>Obsługa długu</c:v>
                </c:pt>
                <c:pt idx="8">
                  <c:v>Kultura</c:v>
                </c:pt>
                <c:pt idx="9">
                  <c:v>Kultura fizyczna i sport</c:v>
                </c:pt>
                <c:pt idx="10">
                  <c:v>Rolnictwo</c:v>
                </c:pt>
              </c:strCache>
            </c:strRef>
          </c:cat>
          <c:val>
            <c:numRef>
              <c:f>Arkusz1!$B$2:$B$15</c:f>
              <c:numCache>
                <c:formatCode>0%</c:formatCode>
                <c:ptCount val="14"/>
                <c:pt idx="0">
                  <c:v>0.09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0.33</c:v>
                </c:pt>
                <c:pt idx="4">
                  <c:v>0.01</c:v>
                </c:pt>
                <c:pt idx="5">
                  <c:v>0.34</c:v>
                </c:pt>
                <c:pt idx="6">
                  <c:v>0.01</c:v>
                </c:pt>
                <c:pt idx="7">
                  <c:v>1.2999999999999999E-2</c:v>
                </c:pt>
                <c:pt idx="8">
                  <c:v>0.03</c:v>
                </c:pt>
                <c:pt idx="9">
                  <c:v>2.8E-3</c:v>
                </c:pt>
                <c:pt idx="1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AA-4D0D-85A4-A7C1FCBCA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dirty="0">
                <a:effectLst/>
              </a:rPr>
              <a:t>Ludność gminy Krokowa w latach 2014 – 2021</a:t>
            </a:r>
            <a:endParaRPr lang="pl-PL" sz="1800" dirty="0">
              <a:effectLst/>
            </a:endParaRPr>
          </a:p>
        </c:rich>
      </c:tx>
      <c:layout>
        <c:manualLayout>
          <c:xMode val="edge"/>
          <c:yMode val="edge"/>
          <c:x val="0.23502697579469237"/>
          <c:y val="3.3333333333333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Ludność ogółem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0"/>
                  <c:y val="2.4590879582493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DB-4373-8484-7ABB0B1BD1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Arkusz1!$B$2:$B$9</c:f>
              <c:numCache>
                <c:formatCode>General</c:formatCode>
                <c:ptCount val="8"/>
                <c:pt idx="0">
                  <c:v>10597</c:v>
                </c:pt>
                <c:pt idx="1">
                  <c:v>10628</c:v>
                </c:pt>
                <c:pt idx="2">
                  <c:v>10658</c:v>
                </c:pt>
                <c:pt idx="3">
                  <c:v>10689</c:v>
                </c:pt>
                <c:pt idx="4">
                  <c:v>10747</c:v>
                </c:pt>
                <c:pt idx="5">
                  <c:v>10739</c:v>
                </c:pt>
                <c:pt idx="6">
                  <c:v>10729</c:v>
                </c:pt>
                <c:pt idx="7">
                  <c:v>10725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9F-4E17-91C8-C9585FEDE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8431472"/>
        <c:axId val="318433040"/>
      </c:lineChart>
      <c:catAx>
        <c:axId val="31843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8433040"/>
        <c:crosses val="autoZero"/>
        <c:auto val="1"/>
        <c:lblAlgn val="ctr"/>
        <c:lblOffset val="100"/>
        <c:noMultiLvlLbl val="0"/>
      </c:catAx>
      <c:valAx>
        <c:axId val="31843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843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0" i="0" u="none" strike="noStrike" baseline="0" dirty="0">
                <a:effectLst/>
              </a:rPr>
              <a:t>Dochody z udziałów z podatku dochodowego 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0" i="0" u="none" strike="noStrike" baseline="0" dirty="0">
                <a:effectLst/>
              </a:rPr>
              <a:t>od osób fizycznych PIT</a:t>
            </a:r>
            <a:endParaRPr lang="pl-PL" dirty="0">
              <a:effectLst/>
            </a:endParaRPr>
          </a:p>
        </c:rich>
      </c:tx>
      <c:layout>
        <c:manualLayout>
          <c:xMode val="edge"/>
          <c:yMode val="edge"/>
          <c:x val="0.27197530864197539"/>
          <c:y val="2.50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GMINA PUCK</c:v>
                </c:pt>
                <c:pt idx="1">
                  <c:v>GMINA GNIEWINO</c:v>
                </c:pt>
                <c:pt idx="2">
                  <c:v>GMINA KROKOWA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18677</c:v>
                </c:pt>
                <c:pt idx="1">
                  <c:v>3642</c:v>
                </c:pt>
                <c:pt idx="2">
                  <c:v>7125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B-4BF4-8578-61F588EB40A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GMINA PUCK</c:v>
                </c:pt>
                <c:pt idx="1">
                  <c:v>GMINA GNIEWINO</c:v>
                </c:pt>
                <c:pt idx="2">
                  <c:v>GMINA KROKOWA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23014</c:v>
                </c:pt>
                <c:pt idx="1">
                  <c:v>4099</c:v>
                </c:pt>
                <c:pt idx="2">
                  <c:v>7755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4B-4BF4-8578-61F588EB4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118512"/>
        <c:axId val="318121256"/>
      </c:barChart>
      <c:catAx>
        <c:axId val="31811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8121256"/>
        <c:crosses val="autoZero"/>
        <c:auto val="1"/>
        <c:lblAlgn val="ctr"/>
        <c:lblOffset val="100"/>
        <c:noMultiLvlLbl val="0"/>
      </c:catAx>
      <c:valAx>
        <c:axId val="31812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811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0" i="0" u="none" strike="noStrike" baseline="0" dirty="0">
                <a:effectLst/>
              </a:rPr>
              <a:t>Dochody na tle grupy analizowanych gmin 2020-2021</a:t>
            </a:r>
            <a:endParaRPr lang="pl-PL" dirty="0">
              <a:effectLst/>
            </a:endParaRPr>
          </a:p>
        </c:rich>
      </c:tx>
      <c:layout>
        <c:manualLayout>
          <c:xMode val="edge"/>
          <c:yMode val="edge"/>
          <c:x val="0.26425925925925925"/>
          <c:y val="2.2222222222222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2345679012345736E-2"/>
                  <c:y val="-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62-48B4-9965-10CFAAFB762C}"/>
                </c:ext>
              </c:extLst>
            </c:dLbl>
            <c:dLbl>
              <c:idx val="2"/>
              <c:layout>
                <c:manualLayout>
                  <c:x val="-1.23456790123457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62-48B4-9965-10CFAAFB7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GMINA PUCK</c:v>
                </c:pt>
                <c:pt idx="1">
                  <c:v>GMINA GNIEWINO</c:v>
                </c:pt>
                <c:pt idx="2">
                  <c:v>GMINA KROKOWA</c:v>
                </c:pt>
              </c:strCache>
            </c:strRef>
          </c:cat>
          <c:val>
            <c:numRef>
              <c:f>Arkusz1!$B$2:$B$4</c:f>
              <c:numCache>
                <c:formatCode>0</c:formatCode>
                <c:ptCount val="3"/>
                <c:pt idx="0">
                  <c:v>179901</c:v>
                </c:pt>
                <c:pt idx="1">
                  <c:v>59127</c:v>
                </c:pt>
                <c:pt idx="2">
                  <c:v>75541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B-4BF4-8578-61F588EB40A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GMINA PUCK</c:v>
                </c:pt>
                <c:pt idx="1">
                  <c:v>GMINA GNIEWINO</c:v>
                </c:pt>
                <c:pt idx="2">
                  <c:v>GMINA KROKOWA</c:v>
                </c:pt>
              </c:strCache>
            </c:strRef>
          </c:cat>
          <c:val>
            <c:numRef>
              <c:f>Arkusz1!$C$2:$C$4</c:f>
              <c:numCache>
                <c:formatCode>0</c:formatCode>
                <c:ptCount val="3"/>
                <c:pt idx="0">
                  <c:v>184319</c:v>
                </c:pt>
                <c:pt idx="1">
                  <c:v>59329</c:v>
                </c:pt>
                <c:pt idx="2">
                  <c:v>78169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4B-4BF4-8578-61F588EB4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097640"/>
        <c:axId val="316472680"/>
      </c:barChart>
      <c:catAx>
        <c:axId val="31809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6472680"/>
        <c:crosses val="autoZero"/>
        <c:auto val="1"/>
        <c:lblAlgn val="ctr"/>
        <c:lblOffset val="100"/>
        <c:noMultiLvlLbl val="0"/>
      </c:catAx>
      <c:valAx>
        <c:axId val="316472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809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0" i="0" u="none" strike="noStrike" baseline="0" dirty="0">
                <a:effectLst/>
              </a:rPr>
              <a:t>Wydatki na tle grupy analizowanych gmin</a:t>
            </a:r>
            <a:endParaRPr lang="pl-PL" dirty="0">
              <a:effectLst/>
            </a:endParaRPr>
          </a:p>
        </c:rich>
      </c:tx>
      <c:layout>
        <c:manualLayout>
          <c:xMode val="edge"/>
          <c:yMode val="edge"/>
          <c:x val="0.26425925925925925"/>
          <c:y val="2.2222222222222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716049382716049E-3"/>
                  <c:y val="-8.1484562114651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62-48B4-9965-10CFAAFB762C}"/>
                </c:ext>
              </c:extLst>
            </c:dLbl>
            <c:dLbl>
              <c:idx val="2"/>
              <c:layout>
                <c:manualLayout>
                  <c:x val="-1.23456790123457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62-48B4-9965-10CFAAFB7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GMINA PUCK</c:v>
                </c:pt>
                <c:pt idx="1">
                  <c:v>GMINA GNIEWINO</c:v>
                </c:pt>
                <c:pt idx="2">
                  <c:v>GMINA KROKOWA</c:v>
                </c:pt>
              </c:strCache>
            </c:strRef>
          </c:cat>
          <c:val>
            <c:numRef>
              <c:f>Arkusz1!$B$2:$B$4</c:f>
              <c:numCache>
                <c:formatCode>0</c:formatCode>
                <c:ptCount val="3"/>
                <c:pt idx="0">
                  <c:v>175172</c:v>
                </c:pt>
                <c:pt idx="1">
                  <c:v>48854</c:v>
                </c:pt>
                <c:pt idx="2">
                  <c:v>65915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B-4BF4-8578-61F588EB40A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GMINA PUCK</c:v>
                </c:pt>
                <c:pt idx="1">
                  <c:v>GMINA GNIEWINO</c:v>
                </c:pt>
                <c:pt idx="2">
                  <c:v>GMINA KROKOWA</c:v>
                </c:pt>
              </c:strCache>
            </c:strRef>
          </c:cat>
          <c:val>
            <c:numRef>
              <c:f>Arkusz1!$C$2:$C$4</c:f>
              <c:numCache>
                <c:formatCode>0</c:formatCode>
                <c:ptCount val="3"/>
                <c:pt idx="0">
                  <c:v>187601</c:v>
                </c:pt>
                <c:pt idx="1">
                  <c:v>53978</c:v>
                </c:pt>
                <c:pt idx="2">
                  <c:v>72952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4B-4BF4-8578-61F588EB4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097640"/>
        <c:axId val="316472680"/>
      </c:barChart>
      <c:catAx>
        <c:axId val="31809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6472680"/>
        <c:crosses val="autoZero"/>
        <c:auto val="1"/>
        <c:lblAlgn val="ctr"/>
        <c:lblOffset val="100"/>
        <c:noMultiLvlLbl val="0"/>
      </c:catAx>
      <c:valAx>
        <c:axId val="316472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809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0" i="0" u="none" strike="noStrike" baseline="0" dirty="0">
                <a:effectLst/>
              </a:rPr>
              <a:t>Wydatki majątkowe w grupie analizowanych gmin</a:t>
            </a:r>
            <a:endParaRPr lang="pl-PL" dirty="0">
              <a:effectLst/>
            </a:endParaRPr>
          </a:p>
        </c:rich>
      </c:tx>
      <c:layout>
        <c:manualLayout>
          <c:xMode val="edge"/>
          <c:yMode val="edge"/>
          <c:x val="0.26425925925925925"/>
          <c:y val="2.2222222222222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716049382716049E-3"/>
                  <c:y val="-8.1484562114651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62-48B4-9965-10CFAAFB762C}"/>
                </c:ext>
              </c:extLst>
            </c:dLbl>
            <c:dLbl>
              <c:idx val="2"/>
              <c:layout>
                <c:manualLayout>
                  <c:x val="-1.23456790123457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62-48B4-9965-10CFAAFB7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GMINA PUCK</c:v>
                </c:pt>
                <c:pt idx="1">
                  <c:v>GMINA GNIEWINO</c:v>
                </c:pt>
                <c:pt idx="2">
                  <c:v>GMINA KROKOWA</c:v>
                </c:pt>
              </c:strCache>
            </c:strRef>
          </c:cat>
          <c:val>
            <c:numRef>
              <c:f>Arkusz1!$B$2:$B$4</c:f>
              <c:numCache>
                <c:formatCode>0</c:formatCode>
                <c:ptCount val="3"/>
                <c:pt idx="0">
                  <c:v>25869</c:v>
                </c:pt>
                <c:pt idx="1">
                  <c:v>4858</c:v>
                </c:pt>
                <c:pt idx="2">
                  <c:v>5179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B-4BF4-8578-61F588EB40A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GMINA PUCK</c:v>
                </c:pt>
                <c:pt idx="1">
                  <c:v>GMINA GNIEWINO</c:v>
                </c:pt>
                <c:pt idx="2">
                  <c:v>GMINA KROKOWA</c:v>
                </c:pt>
              </c:strCache>
            </c:strRef>
          </c:cat>
          <c:val>
            <c:numRef>
              <c:f>Arkusz1!$C$2:$C$4</c:f>
              <c:numCache>
                <c:formatCode>0</c:formatCode>
                <c:ptCount val="3"/>
                <c:pt idx="0">
                  <c:v>30308</c:v>
                </c:pt>
                <c:pt idx="1">
                  <c:v>6608</c:v>
                </c:pt>
                <c:pt idx="2">
                  <c:v>11776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4B-4BF4-8578-61F588EB4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097640"/>
        <c:axId val="316472680"/>
      </c:barChart>
      <c:catAx>
        <c:axId val="31809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6472680"/>
        <c:crosses val="autoZero"/>
        <c:auto val="1"/>
        <c:lblAlgn val="ctr"/>
        <c:lblOffset val="100"/>
        <c:noMultiLvlLbl val="0"/>
      </c:catAx>
      <c:valAx>
        <c:axId val="316472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809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b="0" i="0" baseline="0" dirty="0">
                <a:effectLst/>
              </a:rPr>
              <a:t>Wydatki finansowane w tys. zł z udziałem UE w 2021 roku</a:t>
            </a:r>
            <a:endParaRPr lang="pl-PL" sz="2000" dirty="0">
              <a:effectLst/>
            </a:endParaRPr>
          </a:p>
        </c:rich>
      </c:tx>
      <c:layout>
        <c:manualLayout>
          <c:xMode val="edge"/>
          <c:yMode val="edge"/>
          <c:x val="0.21179012345679016"/>
          <c:y val="3.08165876719552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2.5820388431422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62-48B4-9965-10CFAAFB762C}"/>
                </c:ext>
              </c:extLst>
            </c:dLbl>
            <c:dLbl>
              <c:idx val="2"/>
              <c:layout>
                <c:manualLayout>
                  <c:x val="-3.08641975308653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62-48B4-9965-10CFAAFB7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GMINA PUCK</c:v>
                </c:pt>
                <c:pt idx="1">
                  <c:v>GMINA GNIEWINO</c:v>
                </c:pt>
                <c:pt idx="2">
                  <c:v>GMINA KROKOWA</c:v>
                </c:pt>
              </c:strCache>
            </c:strRef>
          </c:cat>
          <c:val>
            <c:numRef>
              <c:f>Arkusz1!$B$2:$B$4</c:f>
              <c:numCache>
                <c:formatCode>0</c:formatCode>
                <c:ptCount val="3"/>
                <c:pt idx="0">
                  <c:v>15076</c:v>
                </c:pt>
                <c:pt idx="1">
                  <c:v>1693</c:v>
                </c:pt>
                <c:pt idx="2">
                  <c:v>3226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B-4BF4-8578-61F588EB4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7475896"/>
        <c:axId val="317927000"/>
      </c:barChart>
      <c:catAx>
        <c:axId val="31747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7927000"/>
        <c:crosses val="autoZero"/>
        <c:auto val="1"/>
        <c:lblAlgn val="ctr"/>
        <c:lblOffset val="100"/>
        <c:noMultiLvlLbl val="0"/>
      </c:catAx>
      <c:valAx>
        <c:axId val="317927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7475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Pozyskane środki rządowe w grupie analizowanych gmin w latach 2019-2021 w zł</a:t>
            </a:r>
          </a:p>
        </c:rich>
      </c:tx>
      <c:layout>
        <c:manualLayout>
          <c:xMode val="edge"/>
          <c:yMode val="edge"/>
          <c:x val="0.13000000000000003"/>
          <c:y val="1.7253888810218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2707397686400312"/>
          <c:y val="0.15397742697020628"/>
          <c:w val="0.80267830581140953"/>
          <c:h val="0.617804000419482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Polski Ład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1728395061728394"/>
                  <c:y val="1.50883422943258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87-4780-85F4-9BE3ABF8A8D5}"/>
                </c:ext>
              </c:extLst>
            </c:dLbl>
            <c:dLbl>
              <c:idx val="1"/>
              <c:layout>
                <c:manualLayout>
                  <c:x val="0.10648153019535894"/>
                  <c:y val="6.35310988413183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62-48B4-9965-10CFAAFB762C}"/>
                </c:ext>
              </c:extLst>
            </c:dLbl>
            <c:dLbl>
              <c:idx val="2"/>
              <c:layout>
                <c:manualLayout>
                  <c:x val="0.12148355332697526"/>
                  <c:y val="-1.41788939202585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62-48B4-9965-10CFAAFB7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GMINA PUCK</c:v>
                </c:pt>
                <c:pt idx="1">
                  <c:v>GMINA GNIEWINO</c:v>
                </c:pt>
                <c:pt idx="2">
                  <c:v>GMINA KROKOWA</c:v>
                </c:pt>
              </c:strCache>
            </c:strRef>
          </c:cat>
          <c:val>
            <c:numRef>
              <c:f>Arkusz1!$B$2:$B$4</c:f>
              <c:numCache>
                <c:formatCode>#\ ##0_ ;\-#\ ##0\ </c:formatCode>
                <c:ptCount val="3"/>
                <c:pt idx="0">
                  <c:v>9580531.5</c:v>
                </c:pt>
                <c:pt idx="1">
                  <c:v>3200000</c:v>
                </c:pt>
                <c:pt idx="2">
                  <c:v>11480000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B-4BF4-8578-61F588EB40A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Fundusz Inwestycji Lokalnych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1728395061728394"/>
                  <c:y val="1.6275238634084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87-4780-85F4-9BE3ABF8A8D5}"/>
                </c:ext>
              </c:extLst>
            </c:dLbl>
            <c:dLbl>
              <c:idx val="1"/>
              <c:layout>
                <c:manualLayout>
                  <c:x val="0.1111850720627046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87-4780-85F4-9BE3ABF8A8D5}"/>
                </c:ext>
              </c:extLst>
            </c:dLbl>
            <c:dLbl>
              <c:idx val="2"/>
              <c:layout>
                <c:manualLayout>
                  <c:x val="0.12603918657673696"/>
                  <c:y val="2.9837937495821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87-4780-85F4-9BE3ABF8A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GMINA PUCK</c:v>
                </c:pt>
                <c:pt idx="1">
                  <c:v>GMINA GNIEWINO</c:v>
                </c:pt>
                <c:pt idx="2">
                  <c:v>GMINA KROKOWA</c:v>
                </c:pt>
              </c:strCache>
            </c:strRef>
          </c:cat>
          <c:val>
            <c:numRef>
              <c:f>Arkusz1!$C$2:$C$4</c:f>
              <c:numCache>
                <c:formatCode>#\ ##0_ ;\-#\ ##0\ </c:formatCode>
                <c:ptCount val="3"/>
                <c:pt idx="0">
                  <c:v>7048046</c:v>
                </c:pt>
                <c:pt idx="1">
                  <c:v>700000</c:v>
                </c:pt>
                <c:pt idx="2">
                  <c:v>6268721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7-4780-85F4-9BE3ABF8A8D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Rządowy Fundusz Rozwoju Dróg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808641975308643"/>
                  <c:y val="4.97293213490057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87-4780-85F4-9BE3ABF8A8D5}"/>
                </c:ext>
              </c:extLst>
            </c:dLbl>
            <c:dLbl>
              <c:idx val="1"/>
              <c:layout>
                <c:manualLayout>
                  <c:x val="0.11118507206270464"/>
                  <c:y val="-2.712539772347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87-4780-85F4-9BE3ABF8A8D5}"/>
                </c:ext>
              </c:extLst>
            </c:dLbl>
            <c:dLbl>
              <c:idx val="2"/>
              <c:layout>
                <c:manualLayout>
                  <c:x val="0.12603918657673696"/>
                  <c:y val="-1.3562698861737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87-4780-85F4-9BE3ABF8A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GMINA PUCK</c:v>
                </c:pt>
                <c:pt idx="1">
                  <c:v>GMINA GNIEWINO</c:v>
                </c:pt>
                <c:pt idx="2">
                  <c:v>GMINA KROKOWA</c:v>
                </c:pt>
              </c:strCache>
            </c:strRef>
          </c:cat>
          <c:val>
            <c:numRef>
              <c:f>Arkusz1!$D$2:$D$4</c:f>
              <c:numCache>
                <c:formatCode>#\ ##0_ ;\-#\ ##0\ </c:formatCode>
                <c:ptCount val="3"/>
                <c:pt idx="0">
                  <c:v>200000</c:v>
                </c:pt>
                <c:pt idx="1">
                  <c:v>802750</c:v>
                </c:pt>
                <c:pt idx="2">
                  <c:v>5949619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87-4780-85F4-9BE3ABF8A8D5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środki z rezerwy ogólnej Prezesa Rady Ministrów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.13211336424308573"/>
                  <c:y val="-8.1376193170422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87-4780-85F4-9BE3ABF8A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GMINA PUCK</c:v>
                </c:pt>
                <c:pt idx="1">
                  <c:v>GMINA GNIEWINO</c:v>
                </c:pt>
                <c:pt idx="2">
                  <c:v>GMINA KROKOWA</c:v>
                </c:pt>
              </c:strCache>
            </c:strRef>
          </c:cat>
          <c:val>
            <c:numRef>
              <c:f>Arkusz1!$E$2:$E$4</c:f>
              <c:numCache>
                <c:formatCode>#\ ##0_ ;\-#\ ##0\ </c:formatCode>
                <c:ptCount val="3"/>
                <c:pt idx="2">
                  <c:v>450000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87-4780-85F4-9BE3ABF8A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7475896"/>
        <c:axId val="317927000"/>
      </c:barChart>
      <c:catAx>
        <c:axId val="31747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7927000"/>
        <c:crosses val="autoZero"/>
        <c:auto val="1"/>
        <c:lblAlgn val="ctr"/>
        <c:lblOffset val="100"/>
        <c:noMultiLvlLbl val="0"/>
      </c:catAx>
      <c:valAx>
        <c:axId val="317927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_ ;\-#\ 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7475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0" i="0" u="none" strike="noStrike" baseline="0" dirty="0">
                <a:effectLst/>
              </a:rPr>
              <a:t>Wskaźnik zadłużenia (%) w latach 2020-2021 </a:t>
            </a:r>
            <a:endParaRPr lang="pl-PL" sz="2000" dirty="0">
              <a:effectLst/>
            </a:endParaRPr>
          </a:p>
        </c:rich>
      </c:tx>
      <c:layout>
        <c:manualLayout>
          <c:xMode val="edge"/>
          <c:yMode val="edge"/>
          <c:x val="0.16858024691358026"/>
          <c:y val="4.43792865336924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2.5820388431422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62-48B4-9965-10CFAAFB762C}"/>
                </c:ext>
              </c:extLst>
            </c:dLbl>
            <c:dLbl>
              <c:idx val="2"/>
              <c:layout>
                <c:manualLayout>
                  <c:x val="-1.23456790123457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62-48B4-9965-10CFAAFB7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GMINA KROKOWA</c:v>
                </c:pt>
                <c:pt idx="1">
                  <c:v>GMINA GNIEWINO</c:v>
                </c:pt>
                <c:pt idx="2">
                  <c:v>GMINA PUCK</c:v>
                </c:pt>
              </c:strCache>
            </c:strRef>
          </c:cat>
          <c:val>
            <c:numRef>
              <c:f>Arkusz1!$B$2:$B$4</c:f>
              <c:numCache>
                <c:formatCode>0.00</c:formatCode>
                <c:ptCount val="3"/>
                <c:pt idx="0">
                  <c:v>31.45</c:v>
                </c:pt>
                <c:pt idx="1">
                  <c:v>11.28</c:v>
                </c:pt>
                <c:pt idx="2">
                  <c:v>15.35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B-4BF4-8578-61F588EB40A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GMINA KROKOWA</c:v>
                </c:pt>
                <c:pt idx="1">
                  <c:v>GMINA GNIEWINO</c:v>
                </c:pt>
                <c:pt idx="2">
                  <c:v>GMINA PUCK</c:v>
                </c:pt>
              </c:strCache>
            </c:strRef>
          </c:cat>
          <c:val>
            <c:numRef>
              <c:f>Arkusz1!$C$2:$C$4</c:f>
              <c:numCache>
                <c:formatCode>0.00</c:formatCode>
                <c:ptCount val="3"/>
                <c:pt idx="0">
                  <c:v>24.66</c:v>
                </c:pt>
                <c:pt idx="1">
                  <c:v>5.0599999999999996</c:v>
                </c:pt>
                <c:pt idx="2">
                  <c:v>17.84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70-4114-A847-DC89C5569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95704"/>
        <c:axId val="411719104"/>
      </c:barChart>
      <c:catAx>
        <c:axId val="5095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1719104"/>
        <c:crosses val="autoZero"/>
        <c:auto val="1"/>
        <c:lblAlgn val="ctr"/>
        <c:lblOffset val="100"/>
        <c:noMultiLvlLbl val="0"/>
      </c:catAx>
      <c:valAx>
        <c:axId val="41171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95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4D503-0B80-4460-922F-678D7B3B9A0D}" type="doc">
      <dgm:prSet loTypeId="urn:microsoft.com/office/officeart/2005/8/layout/list1#1" loCatId="list" qsTypeId="urn:microsoft.com/office/officeart/2005/8/quickstyle/simple1#5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6803AE33-8C4D-49FF-A701-3AEB5FFD114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pl-PL" noProof="0" dirty="0">
              <a:ea typeface="+mn-ea"/>
              <a:cs typeface="+mn-cs"/>
            </a:rPr>
            <a:t>Budżet i finanse</a:t>
          </a:r>
          <a:endParaRPr lang="pl-PL" noProof="0" dirty="0"/>
        </a:p>
      </dgm:t>
    </dgm:pt>
    <dgm:pt modelId="{71CB2A66-749B-4C8F-9BAC-3469E95A323C}" type="parTrans" cxnId="{B3A9A309-4955-47E0-A62F-54101AE9EF22}">
      <dgm:prSet/>
      <dgm:spPr/>
      <dgm:t>
        <a:bodyPr/>
        <a:lstStyle/>
        <a:p>
          <a:endParaRPr lang="pl-PL"/>
        </a:p>
      </dgm:t>
    </dgm:pt>
    <dgm:pt modelId="{0BE976F9-0D26-497C-8000-721D61B1AB27}" type="sibTrans" cxnId="{B3A9A309-4955-47E0-A62F-54101AE9EF22}">
      <dgm:prSet/>
      <dgm:spPr/>
      <dgm:t>
        <a:bodyPr/>
        <a:lstStyle/>
        <a:p>
          <a:endParaRPr lang="pl-PL"/>
        </a:p>
      </dgm:t>
    </dgm:pt>
    <dgm:pt modelId="{17DD9A22-3560-4887-9CD0-4328EC1893F2}">
      <dgm:prSet custT="1"/>
      <dgm:spPr/>
      <dgm:t>
        <a:bodyPr/>
        <a:lstStyle/>
        <a:p>
          <a:pPr rtl="0"/>
          <a:r>
            <a:rPr lang="pl-PL" sz="2000" noProof="0" dirty="0">
              <a:ea typeface="+mn-ea"/>
              <a:cs typeface="+mn-cs"/>
            </a:rPr>
            <a:t>Dalsza spłata zadłużenia</a:t>
          </a:r>
          <a:endParaRPr lang="pl-PL" sz="2000" noProof="0" dirty="0"/>
        </a:p>
      </dgm:t>
    </dgm:pt>
    <dgm:pt modelId="{6CDBEF9D-8BB3-417C-B64A-90A621C2D4D1}" type="parTrans" cxnId="{F3F11361-EABA-447A-BD1F-C1C7849D2FC0}">
      <dgm:prSet/>
      <dgm:spPr/>
      <dgm:t>
        <a:bodyPr/>
        <a:lstStyle/>
        <a:p>
          <a:endParaRPr lang="pl-PL"/>
        </a:p>
      </dgm:t>
    </dgm:pt>
    <dgm:pt modelId="{68E9A712-056F-47F4-B65E-C6230D7C168B}" type="sibTrans" cxnId="{F3F11361-EABA-447A-BD1F-C1C7849D2FC0}">
      <dgm:prSet/>
      <dgm:spPr/>
      <dgm:t>
        <a:bodyPr/>
        <a:lstStyle/>
        <a:p>
          <a:endParaRPr lang="pl-PL"/>
        </a:p>
      </dgm:t>
    </dgm:pt>
    <dgm:pt modelId="{6BC21DCE-3B97-404E-8AB2-D0731EF08DEA}">
      <dgm:prSet custT="1"/>
      <dgm:spPr/>
      <dgm:t>
        <a:bodyPr/>
        <a:lstStyle/>
        <a:p>
          <a:pPr rtl="0"/>
          <a:r>
            <a:rPr lang="pl-PL" sz="2000" noProof="0" dirty="0">
              <a:ea typeface="+mn-ea"/>
              <a:cs typeface="+mn-cs"/>
            </a:rPr>
            <a:t>Ciągłe monitorowanie wydatków</a:t>
          </a:r>
          <a:endParaRPr lang="pl-PL" sz="2000" noProof="0" dirty="0"/>
        </a:p>
      </dgm:t>
    </dgm:pt>
    <dgm:pt modelId="{0EFD2064-38C2-4AB9-BC83-D7EB0CF72804}" type="parTrans" cxnId="{584D6317-F9CF-49F2-A390-B82974C01CD8}">
      <dgm:prSet/>
      <dgm:spPr/>
      <dgm:t>
        <a:bodyPr/>
        <a:lstStyle/>
        <a:p>
          <a:endParaRPr lang="pl-PL"/>
        </a:p>
      </dgm:t>
    </dgm:pt>
    <dgm:pt modelId="{F96EFE22-A5DE-4E00-B7C8-FCC94AB0EB33}" type="sibTrans" cxnId="{584D6317-F9CF-49F2-A390-B82974C01CD8}">
      <dgm:prSet/>
      <dgm:spPr/>
      <dgm:t>
        <a:bodyPr/>
        <a:lstStyle/>
        <a:p>
          <a:endParaRPr lang="pl-PL"/>
        </a:p>
      </dgm:t>
    </dgm:pt>
    <dgm:pt modelId="{94CDAA0C-9A9A-4BC5-B8A6-54235548B31F}">
      <dgm:prSet custT="1"/>
      <dgm:spPr/>
      <dgm:t>
        <a:bodyPr/>
        <a:lstStyle/>
        <a:p>
          <a:pPr rtl="0"/>
          <a:r>
            <a:rPr lang="pl-PL" sz="2000" noProof="0" dirty="0">
              <a:ea typeface="+mn-ea"/>
              <a:cs typeface="+mn-cs"/>
            </a:rPr>
            <a:t>Zwiększanie dochodów</a:t>
          </a:r>
          <a:endParaRPr lang="pl-PL" sz="2000" noProof="0" dirty="0"/>
        </a:p>
      </dgm:t>
    </dgm:pt>
    <dgm:pt modelId="{C744288F-0024-4C7C-822E-7474C8D81E2E}" type="parTrans" cxnId="{FFB8C3E1-179B-4431-9221-9433E010F1AB}">
      <dgm:prSet/>
      <dgm:spPr/>
      <dgm:t>
        <a:bodyPr/>
        <a:lstStyle/>
        <a:p>
          <a:endParaRPr lang="pl-PL"/>
        </a:p>
      </dgm:t>
    </dgm:pt>
    <dgm:pt modelId="{51722658-BD66-4C47-903D-32BDCC6DEC3F}" type="sibTrans" cxnId="{FFB8C3E1-179B-4431-9221-9433E010F1AB}">
      <dgm:prSet/>
      <dgm:spPr/>
      <dgm:t>
        <a:bodyPr/>
        <a:lstStyle/>
        <a:p>
          <a:endParaRPr lang="pl-PL"/>
        </a:p>
      </dgm:t>
    </dgm:pt>
    <dgm:pt modelId="{01DD0F12-12F5-4D40-B8E1-50F8BA73202A}" type="pres">
      <dgm:prSet presAssocID="{B7B4D503-0B80-4460-922F-678D7B3B9A0D}" presName="linear" presStyleCnt="0">
        <dgm:presLayoutVars>
          <dgm:dir/>
          <dgm:animLvl val="lvl"/>
          <dgm:resizeHandles val="exact"/>
        </dgm:presLayoutVars>
      </dgm:prSet>
      <dgm:spPr/>
    </dgm:pt>
    <dgm:pt modelId="{709D80A6-72FB-4616-B5E3-B5DD741D5F23}" type="pres">
      <dgm:prSet presAssocID="{6803AE33-8C4D-49FF-A701-3AEB5FFD114C}" presName="parentLin" presStyleCnt="0"/>
      <dgm:spPr/>
    </dgm:pt>
    <dgm:pt modelId="{76495F65-323E-4916-B636-C8D6D15ABDE0}" type="pres">
      <dgm:prSet presAssocID="{6803AE33-8C4D-49FF-A701-3AEB5FFD114C}" presName="parentLeftMargin" presStyleLbl="node1" presStyleIdx="0" presStyleCnt="1"/>
      <dgm:spPr/>
    </dgm:pt>
    <dgm:pt modelId="{9D1AF6DF-8EBD-4BA9-AB1C-83666B416551}" type="pres">
      <dgm:prSet presAssocID="{6803AE33-8C4D-49FF-A701-3AEB5FFD114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1934524-F682-452D-88D9-5DEC2E6B5015}" type="pres">
      <dgm:prSet presAssocID="{6803AE33-8C4D-49FF-A701-3AEB5FFD114C}" presName="negativeSpace" presStyleCnt="0"/>
      <dgm:spPr/>
    </dgm:pt>
    <dgm:pt modelId="{64F3F243-0CC4-4CEF-93F2-5776498F90DB}" type="pres">
      <dgm:prSet presAssocID="{6803AE33-8C4D-49FF-A701-3AEB5FFD114C}" presName="childText" presStyleLbl="alignAcc1" presStyleIdx="0" presStyleCnt="1">
        <dgm:presLayoutVars>
          <dgm:bulletEnabled val="1"/>
        </dgm:presLayoutVars>
      </dgm:prSet>
      <dgm:spPr/>
    </dgm:pt>
  </dgm:ptLst>
  <dgm:cxnLst>
    <dgm:cxn modelId="{B3A9A309-4955-47E0-A62F-54101AE9EF22}" srcId="{B7B4D503-0B80-4460-922F-678D7B3B9A0D}" destId="{6803AE33-8C4D-49FF-A701-3AEB5FFD114C}" srcOrd="0" destOrd="0" parTransId="{71CB2A66-749B-4C8F-9BAC-3469E95A323C}" sibTransId="{0BE976F9-0D26-497C-8000-721D61B1AB27}"/>
    <dgm:cxn modelId="{584D6317-F9CF-49F2-A390-B82974C01CD8}" srcId="{6803AE33-8C4D-49FF-A701-3AEB5FFD114C}" destId="{6BC21DCE-3B97-404E-8AB2-D0731EF08DEA}" srcOrd="1" destOrd="0" parTransId="{0EFD2064-38C2-4AB9-BC83-D7EB0CF72804}" sibTransId="{F96EFE22-A5DE-4E00-B7C8-FCC94AB0EB33}"/>
    <dgm:cxn modelId="{C4F8DD1B-633C-46F6-80C7-69AF8D087DC9}" type="presOf" srcId="{6803AE33-8C4D-49FF-A701-3AEB5FFD114C}" destId="{76495F65-323E-4916-B636-C8D6D15ABDE0}" srcOrd="0" destOrd="0" presId="urn:microsoft.com/office/officeart/2005/8/layout/list1#1"/>
    <dgm:cxn modelId="{A102E622-FA5C-46C2-84F7-E54F225B3AA3}" type="presOf" srcId="{94CDAA0C-9A9A-4BC5-B8A6-54235548B31F}" destId="{64F3F243-0CC4-4CEF-93F2-5776498F90DB}" srcOrd="0" destOrd="2" presId="urn:microsoft.com/office/officeart/2005/8/layout/list1#1"/>
    <dgm:cxn modelId="{78700935-61A9-4C9A-A00B-B00567B006CC}" type="presOf" srcId="{17DD9A22-3560-4887-9CD0-4328EC1893F2}" destId="{64F3F243-0CC4-4CEF-93F2-5776498F90DB}" srcOrd="0" destOrd="0" presId="urn:microsoft.com/office/officeart/2005/8/layout/list1#1"/>
    <dgm:cxn modelId="{F3F11361-EABA-447A-BD1F-C1C7849D2FC0}" srcId="{6803AE33-8C4D-49FF-A701-3AEB5FFD114C}" destId="{17DD9A22-3560-4887-9CD0-4328EC1893F2}" srcOrd="0" destOrd="0" parTransId="{6CDBEF9D-8BB3-417C-B64A-90A621C2D4D1}" sibTransId="{68E9A712-056F-47F4-B65E-C6230D7C168B}"/>
    <dgm:cxn modelId="{D2C63CB2-B6CE-4159-BBA0-5A44A70B9575}" type="presOf" srcId="{6BC21DCE-3B97-404E-8AB2-D0731EF08DEA}" destId="{64F3F243-0CC4-4CEF-93F2-5776498F90DB}" srcOrd="0" destOrd="1" presId="urn:microsoft.com/office/officeart/2005/8/layout/list1#1"/>
    <dgm:cxn modelId="{5DA867DB-4E75-42E6-8B5A-1F2B65992BA7}" type="presOf" srcId="{B7B4D503-0B80-4460-922F-678D7B3B9A0D}" destId="{01DD0F12-12F5-4D40-B8E1-50F8BA73202A}" srcOrd="0" destOrd="0" presId="urn:microsoft.com/office/officeart/2005/8/layout/list1#1"/>
    <dgm:cxn modelId="{FFB8C3E1-179B-4431-9221-9433E010F1AB}" srcId="{6803AE33-8C4D-49FF-A701-3AEB5FFD114C}" destId="{94CDAA0C-9A9A-4BC5-B8A6-54235548B31F}" srcOrd="2" destOrd="0" parTransId="{C744288F-0024-4C7C-822E-7474C8D81E2E}" sibTransId="{51722658-BD66-4C47-903D-32BDCC6DEC3F}"/>
    <dgm:cxn modelId="{1D7A2BE2-7B6A-4A25-9132-CFD9B8EADD57}" type="presOf" srcId="{6803AE33-8C4D-49FF-A701-3AEB5FFD114C}" destId="{9D1AF6DF-8EBD-4BA9-AB1C-83666B416551}" srcOrd="1" destOrd="0" presId="urn:microsoft.com/office/officeart/2005/8/layout/list1#1"/>
    <dgm:cxn modelId="{E8FACF29-A080-43EA-A24C-36203ACD16AF}" type="presParOf" srcId="{01DD0F12-12F5-4D40-B8E1-50F8BA73202A}" destId="{709D80A6-72FB-4616-B5E3-B5DD741D5F23}" srcOrd="0" destOrd="0" presId="urn:microsoft.com/office/officeart/2005/8/layout/list1#1"/>
    <dgm:cxn modelId="{D5AC9829-7D23-48AB-A1FA-B10BC712696F}" type="presParOf" srcId="{709D80A6-72FB-4616-B5E3-B5DD741D5F23}" destId="{76495F65-323E-4916-B636-C8D6D15ABDE0}" srcOrd="0" destOrd="0" presId="urn:microsoft.com/office/officeart/2005/8/layout/list1#1"/>
    <dgm:cxn modelId="{E4FB87D9-2239-4995-ADCD-5D035A32B7B9}" type="presParOf" srcId="{709D80A6-72FB-4616-B5E3-B5DD741D5F23}" destId="{9D1AF6DF-8EBD-4BA9-AB1C-83666B416551}" srcOrd="1" destOrd="0" presId="urn:microsoft.com/office/officeart/2005/8/layout/list1#1"/>
    <dgm:cxn modelId="{46EF3E35-3450-47F2-BD9C-B2CCC739075B}" type="presParOf" srcId="{01DD0F12-12F5-4D40-B8E1-50F8BA73202A}" destId="{71934524-F682-452D-88D9-5DEC2E6B5015}" srcOrd="1" destOrd="0" presId="urn:microsoft.com/office/officeart/2005/8/layout/list1#1"/>
    <dgm:cxn modelId="{0A4394F6-AA9F-4CF2-A224-5C15EF526B4B}" type="presParOf" srcId="{01DD0F12-12F5-4D40-B8E1-50F8BA73202A}" destId="{64F3F243-0CC4-4CEF-93F2-5776498F90DB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B4D503-0B80-4460-922F-678D7B3B9A0D}" type="doc">
      <dgm:prSet loTypeId="urn:microsoft.com/office/officeart/2005/8/layout/list1#1" loCatId="list" qsTypeId="urn:microsoft.com/office/officeart/2005/8/quickstyle/simple1#5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82650E3F-D6E2-4296-921D-7DB7037AB094}">
      <dgm:prSet custT="1"/>
      <dgm:spPr/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pl-PL" sz="2000" noProof="0" dirty="0">
              <a:ea typeface="+mn-ea"/>
              <a:cs typeface="+mn-cs"/>
            </a:rPr>
            <a:t>Opracowanie planu modernizacji i rozbudowy sieci wodociągowej i kanalizacyjnej</a:t>
          </a:r>
        </a:p>
      </dgm:t>
    </dgm:pt>
    <dgm:pt modelId="{DBD02D16-6447-4B3F-9162-19CEE4EAC286}" type="parTrans" cxnId="{349378A1-CC1D-4FEC-8461-BE0D39266705}">
      <dgm:prSet/>
      <dgm:spPr/>
      <dgm:t>
        <a:bodyPr/>
        <a:lstStyle/>
        <a:p>
          <a:endParaRPr lang="pl-PL"/>
        </a:p>
      </dgm:t>
    </dgm:pt>
    <dgm:pt modelId="{31C96943-601E-48F3-A1B6-1CE9BD7B88BA}" type="sibTrans" cxnId="{349378A1-CC1D-4FEC-8461-BE0D39266705}">
      <dgm:prSet/>
      <dgm:spPr/>
      <dgm:t>
        <a:bodyPr/>
        <a:lstStyle/>
        <a:p>
          <a:endParaRPr lang="pl-PL"/>
        </a:p>
      </dgm:t>
    </dgm:pt>
    <dgm:pt modelId="{D5BDCD57-3FE2-4364-8697-EF0B3F551B8B}">
      <dgm:prSet custT="1"/>
      <dgm:spPr>
        <a:solidFill>
          <a:srgbClr val="5488BC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Wydatki inwestycyjne</a:t>
          </a:r>
        </a:p>
      </dgm:t>
    </dgm:pt>
    <dgm:pt modelId="{3562BF13-FCE3-4E06-B80D-E18FA8FFCB30}" type="sibTrans" cxnId="{867B387E-F046-467F-BB26-26F02B9A33D5}">
      <dgm:prSet/>
      <dgm:spPr/>
      <dgm:t>
        <a:bodyPr/>
        <a:lstStyle/>
        <a:p>
          <a:endParaRPr lang="pl-PL"/>
        </a:p>
      </dgm:t>
    </dgm:pt>
    <dgm:pt modelId="{A770BF92-35AC-487F-A40C-40816D8005B1}" type="parTrans" cxnId="{867B387E-F046-467F-BB26-26F02B9A33D5}">
      <dgm:prSet/>
      <dgm:spPr/>
      <dgm:t>
        <a:bodyPr/>
        <a:lstStyle/>
        <a:p>
          <a:endParaRPr lang="pl-PL"/>
        </a:p>
      </dgm:t>
    </dgm:pt>
    <dgm:pt modelId="{BE9A325D-764A-402F-A8D9-C4F8C901AA14}">
      <dgm:prSet/>
      <dgm:spPr/>
      <dgm:t>
        <a:bodyPr/>
        <a:lstStyle/>
        <a:p>
          <a:pPr algn="l" rtl="0"/>
          <a:endParaRPr lang="pl-PL" sz="1000" noProof="0" dirty="0">
            <a:ea typeface="+mn-ea"/>
            <a:cs typeface="+mn-cs"/>
          </a:endParaRPr>
        </a:p>
      </dgm:t>
    </dgm:pt>
    <dgm:pt modelId="{C8713A11-87F8-4CAE-9885-5C93101651EB}" type="parTrans" cxnId="{48EFB0F4-3BBB-498C-9C83-812269064C96}">
      <dgm:prSet/>
      <dgm:spPr/>
      <dgm:t>
        <a:bodyPr/>
        <a:lstStyle/>
        <a:p>
          <a:endParaRPr lang="pl-PL"/>
        </a:p>
      </dgm:t>
    </dgm:pt>
    <dgm:pt modelId="{AE358F7D-FEA4-4125-9CEE-E9D39F29F8F4}" type="sibTrans" cxnId="{48EFB0F4-3BBB-498C-9C83-812269064C96}">
      <dgm:prSet/>
      <dgm:spPr/>
      <dgm:t>
        <a:bodyPr/>
        <a:lstStyle/>
        <a:p>
          <a:endParaRPr lang="pl-PL"/>
        </a:p>
      </dgm:t>
    </dgm:pt>
    <dgm:pt modelId="{4517762F-A47A-451A-B032-D4468746DE2A}">
      <dgm:prSet custT="1"/>
      <dgm:spPr/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pl-PL" sz="2000" noProof="0" dirty="0">
              <a:ea typeface="+mn-ea"/>
              <a:cs typeface="+mn-cs"/>
            </a:rPr>
            <a:t>Niezbędna jest sukcesywna rozbudowa sieci dróg i chodników</a:t>
          </a:r>
        </a:p>
      </dgm:t>
    </dgm:pt>
    <dgm:pt modelId="{42C81220-4E1F-4B61-933F-58BC20D552D9}" type="parTrans" cxnId="{34EE69B5-36F1-4407-BA2B-A7AC19BA361A}">
      <dgm:prSet/>
      <dgm:spPr/>
      <dgm:t>
        <a:bodyPr/>
        <a:lstStyle/>
        <a:p>
          <a:endParaRPr lang="pl-PL"/>
        </a:p>
      </dgm:t>
    </dgm:pt>
    <dgm:pt modelId="{6FD45D11-A75C-4B40-8FAE-A41966292906}" type="sibTrans" cxnId="{34EE69B5-36F1-4407-BA2B-A7AC19BA361A}">
      <dgm:prSet/>
      <dgm:spPr/>
      <dgm:t>
        <a:bodyPr/>
        <a:lstStyle/>
        <a:p>
          <a:endParaRPr lang="pl-PL"/>
        </a:p>
      </dgm:t>
    </dgm:pt>
    <dgm:pt modelId="{17ABC519-3BA0-45DB-9CD3-E3F0DA4959F0}">
      <dgm:prSet custT="1"/>
      <dgm:spPr/>
      <dgm:t>
        <a:bodyPr/>
        <a:lstStyle/>
        <a:p>
          <a:pPr algn="just" rtl="0"/>
          <a:endParaRPr lang="pl-PL" sz="2000" noProof="0" dirty="0">
            <a:ea typeface="+mn-ea"/>
            <a:cs typeface="+mn-cs"/>
          </a:endParaRPr>
        </a:p>
      </dgm:t>
    </dgm:pt>
    <dgm:pt modelId="{44AD82C2-6589-4DA6-BCE9-435F529E88E0}" type="parTrans" cxnId="{4DE5C7AE-442A-4E92-9D96-3497D912CB58}">
      <dgm:prSet/>
      <dgm:spPr/>
      <dgm:t>
        <a:bodyPr/>
        <a:lstStyle/>
        <a:p>
          <a:endParaRPr lang="pl-PL"/>
        </a:p>
      </dgm:t>
    </dgm:pt>
    <dgm:pt modelId="{F540E58A-EE3F-4726-9B67-84BBCB9E0E99}" type="sibTrans" cxnId="{4DE5C7AE-442A-4E92-9D96-3497D912CB58}">
      <dgm:prSet/>
      <dgm:spPr/>
      <dgm:t>
        <a:bodyPr/>
        <a:lstStyle/>
        <a:p>
          <a:endParaRPr lang="pl-PL"/>
        </a:p>
      </dgm:t>
    </dgm:pt>
    <dgm:pt modelId="{01DD0F12-12F5-4D40-B8E1-50F8BA73202A}" type="pres">
      <dgm:prSet presAssocID="{B7B4D503-0B80-4460-922F-678D7B3B9A0D}" presName="linear" presStyleCnt="0">
        <dgm:presLayoutVars>
          <dgm:dir/>
          <dgm:animLvl val="lvl"/>
          <dgm:resizeHandles val="exact"/>
        </dgm:presLayoutVars>
      </dgm:prSet>
      <dgm:spPr/>
    </dgm:pt>
    <dgm:pt modelId="{E4533D0C-9DAF-48DA-84A6-520527060381}" type="pres">
      <dgm:prSet presAssocID="{D5BDCD57-3FE2-4364-8697-EF0B3F551B8B}" presName="parentLin" presStyleCnt="0"/>
      <dgm:spPr/>
    </dgm:pt>
    <dgm:pt modelId="{A4395476-9DE8-4F6F-8320-3E3F1F0BB7B7}" type="pres">
      <dgm:prSet presAssocID="{D5BDCD57-3FE2-4364-8697-EF0B3F551B8B}" presName="parentLeftMargin" presStyleLbl="node1" presStyleIdx="0" presStyleCnt="1"/>
      <dgm:spPr/>
    </dgm:pt>
    <dgm:pt modelId="{D2B8060E-5C25-48B8-8A2C-C7E31B9A4C0B}" type="pres">
      <dgm:prSet presAssocID="{D5BDCD57-3FE2-4364-8697-EF0B3F551B8B}" presName="parentText" presStyleLbl="node1" presStyleIdx="0" presStyleCnt="1" custScaleY="55501" custLinFactNeighborX="-9899" custLinFactNeighborY="2575">
        <dgm:presLayoutVars>
          <dgm:chMax val="0"/>
          <dgm:bulletEnabled val="1"/>
        </dgm:presLayoutVars>
      </dgm:prSet>
      <dgm:spPr>
        <a:xfrm>
          <a:off x="411480" y="2936700"/>
          <a:ext cx="5760720" cy="708480"/>
        </a:xfrm>
        <a:prstGeom prst="roundRect">
          <a:avLst/>
        </a:prstGeom>
      </dgm:spPr>
    </dgm:pt>
    <dgm:pt modelId="{34E5DCBF-B6A4-4E52-90C6-8639E330299B}" type="pres">
      <dgm:prSet presAssocID="{D5BDCD57-3FE2-4364-8697-EF0B3F551B8B}" presName="negativeSpace" presStyleCnt="0"/>
      <dgm:spPr/>
    </dgm:pt>
    <dgm:pt modelId="{84309B57-9335-4504-ADE7-0F6F02733EE1}" type="pres">
      <dgm:prSet presAssocID="{D5BDCD57-3FE2-4364-8697-EF0B3F551B8B}" presName="childText" presStyleLbl="alignAcc1" presStyleIdx="0" presStyleCnt="1" custScaleY="97126">
        <dgm:presLayoutVars>
          <dgm:bulletEnabled val="1"/>
        </dgm:presLayoutVars>
      </dgm:prSet>
      <dgm:spPr/>
    </dgm:pt>
  </dgm:ptLst>
  <dgm:cxnLst>
    <dgm:cxn modelId="{DD525215-D2F0-4809-819A-7302E4194AD9}" type="presOf" srcId="{D5BDCD57-3FE2-4364-8697-EF0B3F551B8B}" destId="{D2B8060E-5C25-48B8-8A2C-C7E31B9A4C0B}" srcOrd="1" destOrd="0" presId="urn:microsoft.com/office/officeart/2005/8/layout/list1#1"/>
    <dgm:cxn modelId="{E114251B-190C-4F42-B94F-D100C8753F2B}" type="presOf" srcId="{4517762F-A47A-451A-B032-D4468746DE2A}" destId="{84309B57-9335-4504-ADE7-0F6F02733EE1}" srcOrd="0" destOrd="1" presId="urn:microsoft.com/office/officeart/2005/8/layout/list1#1"/>
    <dgm:cxn modelId="{5805AD22-362A-4090-939F-1078228FD9BE}" type="presOf" srcId="{82650E3F-D6E2-4296-921D-7DB7037AB094}" destId="{84309B57-9335-4504-ADE7-0F6F02733EE1}" srcOrd="0" destOrd="0" presId="urn:microsoft.com/office/officeart/2005/8/layout/list1#1"/>
    <dgm:cxn modelId="{A75EDA4B-E70E-495D-8873-77FC84ED1E03}" type="presOf" srcId="{D5BDCD57-3FE2-4364-8697-EF0B3F551B8B}" destId="{A4395476-9DE8-4F6F-8320-3E3F1F0BB7B7}" srcOrd="0" destOrd="0" presId="urn:microsoft.com/office/officeart/2005/8/layout/list1#1"/>
    <dgm:cxn modelId="{D1010B55-24A8-49D9-AD93-A776E15D1725}" type="presOf" srcId="{BE9A325D-764A-402F-A8D9-C4F8C901AA14}" destId="{84309B57-9335-4504-ADE7-0F6F02733EE1}" srcOrd="0" destOrd="3" presId="urn:microsoft.com/office/officeart/2005/8/layout/list1#1"/>
    <dgm:cxn modelId="{867B387E-F046-467F-BB26-26F02B9A33D5}" srcId="{B7B4D503-0B80-4460-922F-678D7B3B9A0D}" destId="{D5BDCD57-3FE2-4364-8697-EF0B3F551B8B}" srcOrd="0" destOrd="0" parTransId="{A770BF92-35AC-487F-A40C-40816D8005B1}" sibTransId="{3562BF13-FCE3-4E06-B80D-E18FA8FFCB30}"/>
    <dgm:cxn modelId="{7EED058E-A855-41EF-B734-7B8F8F41901B}" type="presOf" srcId="{17ABC519-3BA0-45DB-9CD3-E3F0DA4959F0}" destId="{84309B57-9335-4504-ADE7-0F6F02733EE1}" srcOrd="0" destOrd="2" presId="urn:microsoft.com/office/officeart/2005/8/layout/list1#1"/>
    <dgm:cxn modelId="{349378A1-CC1D-4FEC-8461-BE0D39266705}" srcId="{D5BDCD57-3FE2-4364-8697-EF0B3F551B8B}" destId="{82650E3F-D6E2-4296-921D-7DB7037AB094}" srcOrd="0" destOrd="0" parTransId="{DBD02D16-6447-4B3F-9162-19CEE4EAC286}" sibTransId="{31C96943-601E-48F3-A1B6-1CE9BD7B88BA}"/>
    <dgm:cxn modelId="{4DE5C7AE-442A-4E92-9D96-3497D912CB58}" srcId="{D5BDCD57-3FE2-4364-8697-EF0B3F551B8B}" destId="{17ABC519-3BA0-45DB-9CD3-E3F0DA4959F0}" srcOrd="2" destOrd="0" parTransId="{44AD82C2-6589-4DA6-BCE9-435F529E88E0}" sibTransId="{F540E58A-EE3F-4726-9B67-84BBCB9E0E99}"/>
    <dgm:cxn modelId="{34EE69B5-36F1-4407-BA2B-A7AC19BA361A}" srcId="{D5BDCD57-3FE2-4364-8697-EF0B3F551B8B}" destId="{4517762F-A47A-451A-B032-D4468746DE2A}" srcOrd="1" destOrd="0" parTransId="{42C81220-4E1F-4B61-933F-58BC20D552D9}" sibTransId="{6FD45D11-A75C-4B40-8FAE-A41966292906}"/>
    <dgm:cxn modelId="{5DA867DB-4E75-42E6-8B5A-1F2B65992BA7}" type="presOf" srcId="{B7B4D503-0B80-4460-922F-678D7B3B9A0D}" destId="{01DD0F12-12F5-4D40-B8E1-50F8BA73202A}" srcOrd="0" destOrd="0" presId="urn:microsoft.com/office/officeart/2005/8/layout/list1#1"/>
    <dgm:cxn modelId="{48EFB0F4-3BBB-498C-9C83-812269064C96}" srcId="{D5BDCD57-3FE2-4364-8697-EF0B3F551B8B}" destId="{BE9A325D-764A-402F-A8D9-C4F8C901AA14}" srcOrd="3" destOrd="0" parTransId="{C8713A11-87F8-4CAE-9885-5C93101651EB}" sibTransId="{AE358F7D-FEA4-4125-9CEE-E9D39F29F8F4}"/>
    <dgm:cxn modelId="{39237F93-CADE-4527-9432-40F20720201F}" type="presParOf" srcId="{01DD0F12-12F5-4D40-B8E1-50F8BA73202A}" destId="{E4533D0C-9DAF-48DA-84A6-520527060381}" srcOrd="0" destOrd="0" presId="urn:microsoft.com/office/officeart/2005/8/layout/list1#1"/>
    <dgm:cxn modelId="{DA6071B9-2FC0-4CD8-B4DB-36F3A8F22C82}" type="presParOf" srcId="{E4533D0C-9DAF-48DA-84A6-520527060381}" destId="{A4395476-9DE8-4F6F-8320-3E3F1F0BB7B7}" srcOrd="0" destOrd="0" presId="urn:microsoft.com/office/officeart/2005/8/layout/list1#1"/>
    <dgm:cxn modelId="{3D0D1DEF-9B7D-495A-B683-B026F4CE7768}" type="presParOf" srcId="{E4533D0C-9DAF-48DA-84A6-520527060381}" destId="{D2B8060E-5C25-48B8-8A2C-C7E31B9A4C0B}" srcOrd="1" destOrd="0" presId="urn:microsoft.com/office/officeart/2005/8/layout/list1#1"/>
    <dgm:cxn modelId="{0D581D70-78B9-474C-8132-8D741CA27F73}" type="presParOf" srcId="{01DD0F12-12F5-4D40-B8E1-50F8BA73202A}" destId="{34E5DCBF-B6A4-4E52-90C6-8639E330299B}" srcOrd="1" destOrd="0" presId="urn:microsoft.com/office/officeart/2005/8/layout/list1#1"/>
    <dgm:cxn modelId="{F0BEDFB6-86B6-479B-84A7-64F458E5212E}" type="presParOf" srcId="{01DD0F12-12F5-4D40-B8E1-50F8BA73202A}" destId="{84309B57-9335-4504-ADE7-0F6F02733EE1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B4D503-0B80-4460-922F-678D7B3B9A0D}" type="doc">
      <dgm:prSet loTypeId="urn:microsoft.com/office/officeart/2005/8/layout/list1#1" loCatId="list" qsTypeId="urn:microsoft.com/office/officeart/2005/8/quickstyle/simple1#5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6803AE33-8C4D-49FF-A701-3AEB5FFD114C}">
      <dgm:prSet custT="1"/>
      <dgm:spPr>
        <a:solidFill>
          <a:srgbClr val="5488BC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Oświata</a:t>
          </a:r>
        </a:p>
      </dgm:t>
    </dgm:pt>
    <dgm:pt modelId="{71CB2A66-749B-4C8F-9BAC-3469E95A323C}" type="parTrans" cxnId="{B3A9A309-4955-47E0-A62F-54101AE9EF22}">
      <dgm:prSet/>
      <dgm:spPr/>
      <dgm:t>
        <a:bodyPr/>
        <a:lstStyle/>
        <a:p>
          <a:endParaRPr lang="pl-PL"/>
        </a:p>
      </dgm:t>
    </dgm:pt>
    <dgm:pt modelId="{0BE976F9-0D26-497C-8000-721D61B1AB27}" type="sibTrans" cxnId="{B3A9A309-4955-47E0-A62F-54101AE9EF22}">
      <dgm:prSet/>
      <dgm:spPr/>
      <dgm:t>
        <a:bodyPr/>
        <a:lstStyle/>
        <a:p>
          <a:endParaRPr lang="pl-PL"/>
        </a:p>
      </dgm:t>
    </dgm:pt>
    <dgm:pt modelId="{17DD9A22-3560-4887-9CD0-4328EC1893F2}">
      <dgm:prSet custT="1"/>
      <dgm:spPr/>
      <dgm:t>
        <a:bodyPr/>
        <a:lstStyle/>
        <a:p>
          <a:pPr algn="l" rtl="0"/>
          <a:r>
            <a:rPr lang="pl-PL" sz="2000" noProof="0" dirty="0">
              <a:ea typeface="+mn-ea"/>
              <a:cs typeface="+mn-cs"/>
            </a:rPr>
            <a:t>Zwiększenie ilości miejsc dla dzieci do lat 3 w wychowaniu przedszkolnym</a:t>
          </a:r>
          <a:endParaRPr lang="pl-PL" sz="2000" noProof="0" dirty="0"/>
        </a:p>
      </dgm:t>
    </dgm:pt>
    <dgm:pt modelId="{6CDBEF9D-8BB3-417C-B64A-90A621C2D4D1}" type="parTrans" cxnId="{F3F11361-EABA-447A-BD1F-C1C7849D2FC0}">
      <dgm:prSet/>
      <dgm:spPr/>
      <dgm:t>
        <a:bodyPr/>
        <a:lstStyle/>
        <a:p>
          <a:endParaRPr lang="pl-PL"/>
        </a:p>
      </dgm:t>
    </dgm:pt>
    <dgm:pt modelId="{68E9A712-056F-47F4-B65E-C6230D7C168B}" type="sibTrans" cxnId="{F3F11361-EABA-447A-BD1F-C1C7849D2FC0}">
      <dgm:prSet/>
      <dgm:spPr/>
      <dgm:t>
        <a:bodyPr/>
        <a:lstStyle/>
        <a:p>
          <a:endParaRPr lang="pl-PL"/>
        </a:p>
      </dgm:t>
    </dgm:pt>
    <dgm:pt modelId="{FF540EDC-7491-4BC2-A8E3-889E9560632A}">
      <dgm:prSet custT="1"/>
      <dgm:spPr/>
      <dgm:t>
        <a:bodyPr/>
        <a:lstStyle/>
        <a:p>
          <a:pPr algn="l" rtl="0"/>
          <a:endParaRPr lang="pl-PL" sz="2400" noProof="0" dirty="0">
            <a:ea typeface="+mn-ea"/>
            <a:cs typeface="+mn-cs"/>
          </a:endParaRPr>
        </a:p>
      </dgm:t>
    </dgm:pt>
    <dgm:pt modelId="{EE877430-83E3-47D8-9DD8-624460F36A72}" type="parTrans" cxnId="{A73C49A6-9A25-4AC7-825F-5CE73B6E61F5}">
      <dgm:prSet/>
      <dgm:spPr/>
      <dgm:t>
        <a:bodyPr/>
        <a:lstStyle/>
        <a:p>
          <a:endParaRPr lang="pl-PL"/>
        </a:p>
      </dgm:t>
    </dgm:pt>
    <dgm:pt modelId="{59ECE4E1-7BB8-4EDD-AA6D-5C7113ED6D51}" type="sibTrans" cxnId="{A73C49A6-9A25-4AC7-825F-5CE73B6E61F5}">
      <dgm:prSet/>
      <dgm:spPr/>
      <dgm:t>
        <a:bodyPr/>
        <a:lstStyle/>
        <a:p>
          <a:endParaRPr lang="pl-PL"/>
        </a:p>
      </dgm:t>
    </dgm:pt>
    <dgm:pt modelId="{01DD0F12-12F5-4D40-B8E1-50F8BA73202A}" type="pres">
      <dgm:prSet presAssocID="{B7B4D503-0B80-4460-922F-678D7B3B9A0D}" presName="linear" presStyleCnt="0">
        <dgm:presLayoutVars>
          <dgm:dir/>
          <dgm:animLvl val="lvl"/>
          <dgm:resizeHandles val="exact"/>
        </dgm:presLayoutVars>
      </dgm:prSet>
      <dgm:spPr/>
    </dgm:pt>
    <dgm:pt modelId="{709D80A6-72FB-4616-B5E3-B5DD741D5F23}" type="pres">
      <dgm:prSet presAssocID="{6803AE33-8C4D-49FF-A701-3AEB5FFD114C}" presName="parentLin" presStyleCnt="0"/>
      <dgm:spPr/>
    </dgm:pt>
    <dgm:pt modelId="{76495F65-323E-4916-B636-C8D6D15ABDE0}" type="pres">
      <dgm:prSet presAssocID="{6803AE33-8C4D-49FF-A701-3AEB5FFD114C}" presName="parentLeftMargin" presStyleLbl="node1" presStyleIdx="0" presStyleCnt="1"/>
      <dgm:spPr/>
    </dgm:pt>
    <dgm:pt modelId="{9D1AF6DF-8EBD-4BA9-AB1C-83666B416551}" type="pres">
      <dgm:prSet presAssocID="{6803AE33-8C4D-49FF-A701-3AEB5FFD114C}" presName="parentText" presStyleLbl="node1" presStyleIdx="0" presStyleCnt="1" custScaleY="79482">
        <dgm:presLayoutVars>
          <dgm:chMax val="0"/>
          <dgm:bulletEnabled val="1"/>
        </dgm:presLayoutVars>
      </dgm:prSet>
      <dgm:spPr>
        <a:xfrm>
          <a:off x="411480" y="260460"/>
          <a:ext cx="5760720" cy="708480"/>
        </a:xfrm>
        <a:prstGeom prst="roundRect">
          <a:avLst/>
        </a:prstGeom>
      </dgm:spPr>
    </dgm:pt>
    <dgm:pt modelId="{71934524-F682-452D-88D9-5DEC2E6B5015}" type="pres">
      <dgm:prSet presAssocID="{6803AE33-8C4D-49FF-A701-3AEB5FFD114C}" presName="negativeSpace" presStyleCnt="0"/>
      <dgm:spPr/>
    </dgm:pt>
    <dgm:pt modelId="{64F3F243-0CC4-4CEF-93F2-5776498F90DB}" type="pres">
      <dgm:prSet presAssocID="{6803AE33-8C4D-49FF-A701-3AEB5FFD114C}" presName="childText" presStyleLbl="alignAcc1" presStyleIdx="0" presStyleCnt="1">
        <dgm:presLayoutVars>
          <dgm:bulletEnabled val="1"/>
        </dgm:presLayoutVars>
      </dgm:prSet>
      <dgm:spPr/>
    </dgm:pt>
  </dgm:ptLst>
  <dgm:cxnLst>
    <dgm:cxn modelId="{B3A9A309-4955-47E0-A62F-54101AE9EF22}" srcId="{B7B4D503-0B80-4460-922F-678D7B3B9A0D}" destId="{6803AE33-8C4D-49FF-A701-3AEB5FFD114C}" srcOrd="0" destOrd="0" parTransId="{71CB2A66-749B-4C8F-9BAC-3469E95A323C}" sibTransId="{0BE976F9-0D26-497C-8000-721D61B1AB27}"/>
    <dgm:cxn modelId="{C4F8DD1B-633C-46F6-80C7-69AF8D087DC9}" type="presOf" srcId="{6803AE33-8C4D-49FF-A701-3AEB5FFD114C}" destId="{76495F65-323E-4916-B636-C8D6D15ABDE0}" srcOrd="0" destOrd="0" presId="urn:microsoft.com/office/officeart/2005/8/layout/list1#1"/>
    <dgm:cxn modelId="{78700935-61A9-4C9A-A00B-B00567B006CC}" type="presOf" srcId="{17DD9A22-3560-4887-9CD0-4328EC1893F2}" destId="{64F3F243-0CC4-4CEF-93F2-5776498F90DB}" srcOrd="0" destOrd="0" presId="urn:microsoft.com/office/officeart/2005/8/layout/list1#1"/>
    <dgm:cxn modelId="{F3F11361-EABA-447A-BD1F-C1C7849D2FC0}" srcId="{6803AE33-8C4D-49FF-A701-3AEB5FFD114C}" destId="{17DD9A22-3560-4887-9CD0-4328EC1893F2}" srcOrd="0" destOrd="0" parTransId="{6CDBEF9D-8BB3-417C-B64A-90A621C2D4D1}" sibTransId="{68E9A712-056F-47F4-B65E-C6230D7C168B}"/>
    <dgm:cxn modelId="{75365259-85DC-49FF-86AE-D36F96303E09}" type="presOf" srcId="{FF540EDC-7491-4BC2-A8E3-889E9560632A}" destId="{64F3F243-0CC4-4CEF-93F2-5776498F90DB}" srcOrd="0" destOrd="1" presId="urn:microsoft.com/office/officeart/2005/8/layout/list1#1"/>
    <dgm:cxn modelId="{A73C49A6-9A25-4AC7-825F-5CE73B6E61F5}" srcId="{6803AE33-8C4D-49FF-A701-3AEB5FFD114C}" destId="{FF540EDC-7491-4BC2-A8E3-889E9560632A}" srcOrd="1" destOrd="0" parTransId="{EE877430-83E3-47D8-9DD8-624460F36A72}" sibTransId="{59ECE4E1-7BB8-4EDD-AA6D-5C7113ED6D51}"/>
    <dgm:cxn modelId="{5DA867DB-4E75-42E6-8B5A-1F2B65992BA7}" type="presOf" srcId="{B7B4D503-0B80-4460-922F-678D7B3B9A0D}" destId="{01DD0F12-12F5-4D40-B8E1-50F8BA73202A}" srcOrd="0" destOrd="0" presId="urn:microsoft.com/office/officeart/2005/8/layout/list1#1"/>
    <dgm:cxn modelId="{1D7A2BE2-7B6A-4A25-9132-CFD9B8EADD57}" type="presOf" srcId="{6803AE33-8C4D-49FF-A701-3AEB5FFD114C}" destId="{9D1AF6DF-8EBD-4BA9-AB1C-83666B416551}" srcOrd="1" destOrd="0" presId="urn:microsoft.com/office/officeart/2005/8/layout/list1#1"/>
    <dgm:cxn modelId="{E8FACF29-A080-43EA-A24C-36203ACD16AF}" type="presParOf" srcId="{01DD0F12-12F5-4D40-B8E1-50F8BA73202A}" destId="{709D80A6-72FB-4616-B5E3-B5DD741D5F23}" srcOrd="0" destOrd="0" presId="urn:microsoft.com/office/officeart/2005/8/layout/list1#1"/>
    <dgm:cxn modelId="{D5AC9829-7D23-48AB-A1FA-B10BC712696F}" type="presParOf" srcId="{709D80A6-72FB-4616-B5E3-B5DD741D5F23}" destId="{76495F65-323E-4916-B636-C8D6D15ABDE0}" srcOrd="0" destOrd="0" presId="urn:microsoft.com/office/officeart/2005/8/layout/list1#1"/>
    <dgm:cxn modelId="{E4FB87D9-2239-4995-ADCD-5D035A32B7B9}" type="presParOf" srcId="{709D80A6-72FB-4616-B5E3-B5DD741D5F23}" destId="{9D1AF6DF-8EBD-4BA9-AB1C-83666B416551}" srcOrd="1" destOrd="0" presId="urn:microsoft.com/office/officeart/2005/8/layout/list1#1"/>
    <dgm:cxn modelId="{46EF3E35-3450-47F2-BD9C-B2CCC739075B}" type="presParOf" srcId="{01DD0F12-12F5-4D40-B8E1-50F8BA73202A}" destId="{71934524-F682-452D-88D9-5DEC2E6B5015}" srcOrd="1" destOrd="0" presId="urn:microsoft.com/office/officeart/2005/8/layout/list1#1"/>
    <dgm:cxn modelId="{0A4394F6-AA9F-4CF2-A224-5C15EF526B4B}" type="presParOf" srcId="{01DD0F12-12F5-4D40-B8E1-50F8BA73202A}" destId="{64F3F243-0CC4-4CEF-93F2-5776498F90DB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B4D503-0B80-4460-922F-678D7B3B9A0D}" type="doc">
      <dgm:prSet loTypeId="urn:microsoft.com/office/officeart/2005/8/layout/list1#1" loCatId="list" qsTypeId="urn:microsoft.com/office/officeart/2005/8/quickstyle/simple1#5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D5BDCD57-3FE2-4364-8697-EF0B3F551B8B}">
      <dgm:prSet custT="1"/>
      <dgm:spPr>
        <a:solidFill>
          <a:srgbClr val="5488BC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GOSPODARKA NIERUCHOMOŚCIAMI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I GOSPODARKA PRZESTRZENNA</a:t>
          </a:r>
        </a:p>
      </dgm:t>
    </dgm:pt>
    <dgm:pt modelId="{A770BF92-35AC-487F-A40C-40816D8005B1}" type="parTrans" cxnId="{867B387E-F046-467F-BB26-26F02B9A33D5}">
      <dgm:prSet/>
      <dgm:spPr/>
      <dgm:t>
        <a:bodyPr/>
        <a:lstStyle/>
        <a:p>
          <a:endParaRPr lang="pl-PL"/>
        </a:p>
      </dgm:t>
    </dgm:pt>
    <dgm:pt modelId="{3562BF13-FCE3-4E06-B80D-E18FA8FFCB30}" type="sibTrans" cxnId="{867B387E-F046-467F-BB26-26F02B9A33D5}">
      <dgm:prSet/>
      <dgm:spPr/>
      <dgm:t>
        <a:bodyPr/>
        <a:lstStyle/>
        <a:p>
          <a:endParaRPr lang="pl-PL"/>
        </a:p>
      </dgm:t>
    </dgm:pt>
    <dgm:pt modelId="{82650E3F-D6E2-4296-921D-7DB7037AB094}">
      <dgm:prSet/>
      <dgm:spPr/>
      <dgm:t>
        <a:bodyPr/>
        <a:lstStyle/>
        <a:p>
          <a:pPr algn="l" rtl="0"/>
          <a:r>
            <a:rPr lang="pl-PL" noProof="0" dirty="0">
              <a:ea typeface="+mn-ea"/>
              <a:cs typeface="+mn-cs"/>
            </a:rPr>
            <a:t>Kontynuować procedury planistyczne dotyczące strefy nadmorskiej- tzw. „plany na zielono”,</a:t>
          </a:r>
        </a:p>
      </dgm:t>
    </dgm:pt>
    <dgm:pt modelId="{DBD02D16-6447-4B3F-9162-19CEE4EAC286}" type="parTrans" cxnId="{349378A1-CC1D-4FEC-8461-BE0D39266705}">
      <dgm:prSet/>
      <dgm:spPr/>
      <dgm:t>
        <a:bodyPr/>
        <a:lstStyle/>
        <a:p>
          <a:endParaRPr lang="pl-PL"/>
        </a:p>
      </dgm:t>
    </dgm:pt>
    <dgm:pt modelId="{31C96943-601E-48F3-A1B6-1CE9BD7B88BA}" type="sibTrans" cxnId="{349378A1-CC1D-4FEC-8461-BE0D39266705}">
      <dgm:prSet/>
      <dgm:spPr/>
      <dgm:t>
        <a:bodyPr/>
        <a:lstStyle/>
        <a:p>
          <a:endParaRPr lang="pl-PL"/>
        </a:p>
      </dgm:t>
    </dgm:pt>
    <dgm:pt modelId="{BACB2EB0-80B8-4A6B-8061-4FCBF30FD8D3}">
      <dgm:prSet/>
      <dgm:spPr/>
      <dgm:t>
        <a:bodyPr/>
        <a:lstStyle/>
        <a:p>
          <a:pPr algn="l" rtl="0"/>
          <a:r>
            <a:rPr lang="pl-PL" noProof="0" dirty="0">
              <a:ea typeface="+mn-ea"/>
              <a:cs typeface="+mn-cs"/>
            </a:rPr>
            <a:t>Przystępować do nowych planów miejscowych w celu objęcia docelowo planami całego obszaru gminy Krokowa i ustalenia zasad zagospodarowania,</a:t>
          </a:r>
        </a:p>
      </dgm:t>
    </dgm:pt>
    <dgm:pt modelId="{7669E7E0-A36C-4496-90B9-087CCD7E5E33}" type="parTrans" cxnId="{A06F1AD7-1FA9-40AC-8EE9-FC2D5206615B}">
      <dgm:prSet/>
      <dgm:spPr/>
      <dgm:t>
        <a:bodyPr/>
        <a:lstStyle/>
        <a:p>
          <a:endParaRPr lang="pl-PL"/>
        </a:p>
      </dgm:t>
    </dgm:pt>
    <dgm:pt modelId="{A2318BE0-FCDD-495C-A5D2-6CDA997075C1}" type="sibTrans" cxnId="{A06F1AD7-1FA9-40AC-8EE9-FC2D5206615B}">
      <dgm:prSet/>
      <dgm:spPr/>
      <dgm:t>
        <a:bodyPr/>
        <a:lstStyle/>
        <a:p>
          <a:endParaRPr lang="pl-PL"/>
        </a:p>
      </dgm:t>
    </dgm:pt>
    <dgm:pt modelId="{96BFF99D-6AAC-417F-85FE-457150BFE14C}">
      <dgm:prSet/>
      <dgm:spPr/>
      <dgm:t>
        <a:bodyPr/>
        <a:lstStyle/>
        <a:p>
          <a:pPr algn="l" rtl="0"/>
          <a:r>
            <a:rPr lang="pl-PL" noProof="0" dirty="0">
              <a:ea typeface="+mn-ea"/>
              <a:cs typeface="+mn-cs"/>
            </a:rPr>
            <a:t>Aktualizować plany miejscowe z uwagi na zmianę przepisów               i oczekiwania mieszkańców.</a:t>
          </a:r>
        </a:p>
      </dgm:t>
    </dgm:pt>
    <dgm:pt modelId="{BE226B1A-8129-4215-920D-9A4850B93D88}" type="parTrans" cxnId="{3E751486-EA36-4F52-9C57-B7AC546F4567}">
      <dgm:prSet/>
      <dgm:spPr/>
      <dgm:t>
        <a:bodyPr/>
        <a:lstStyle/>
        <a:p>
          <a:endParaRPr lang="pl-PL"/>
        </a:p>
      </dgm:t>
    </dgm:pt>
    <dgm:pt modelId="{C5242B30-8ED5-46B2-A31F-2A4D1613B30F}" type="sibTrans" cxnId="{3E751486-EA36-4F52-9C57-B7AC546F4567}">
      <dgm:prSet/>
      <dgm:spPr/>
      <dgm:t>
        <a:bodyPr/>
        <a:lstStyle/>
        <a:p>
          <a:endParaRPr lang="pl-PL"/>
        </a:p>
      </dgm:t>
    </dgm:pt>
    <dgm:pt modelId="{01DD0F12-12F5-4D40-B8E1-50F8BA73202A}" type="pres">
      <dgm:prSet presAssocID="{B7B4D503-0B80-4460-922F-678D7B3B9A0D}" presName="linear" presStyleCnt="0">
        <dgm:presLayoutVars>
          <dgm:dir/>
          <dgm:animLvl val="lvl"/>
          <dgm:resizeHandles val="exact"/>
        </dgm:presLayoutVars>
      </dgm:prSet>
      <dgm:spPr/>
    </dgm:pt>
    <dgm:pt modelId="{E4533D0C-9DAF-48DA-84A6-520527060381}" type="pres">
      <dgm:prSet presAssocID="{D5BDCD57-3FE2-4364-8697-EF0B3F551B8B}" presName="parentLin" presStyleCnt="0"/>
      <dgm:spPr/>
    </dgm:pt>
    <dgm:pt modelId="{A4395476-9DE8-4F6F-8320-3E3F1F0BB7B7}" type="pres">
      <dgm:prSet presAssocID="{D5BDCD57-3FE2-4364-8697-EF0B3F551B8B}" presName="parentLeftMargin" presStyleLbl="node1" presStyleIdx="0" presStyleCnt="1"/>
      <dgm:spPr/>
    </dgm:pt>
    <dgm:pt modelId="{D2B8060E-5C25-48B8-8A2C-C7E31B9A4C0B}" type="pres">
      <dgm:prSet presAssocID="{D5BDCD57-3FE2-4364-8697-EF0B3F551B8B}" presName="parentText" presStyleLbl="node1" presStyleIdx="0" presStyleCnt="1" custScaleY="343541" custLinFactNeighborX="-44987" custLinFactNeighborY="-37375">
        <dgm:presLayoutVars>
          <dgm:chMax val="0"/>
          <dgm:bulletEnabled val="1"/>
        </dgm:presLayoutVars>
      </dgm:prSet>
      <dgm:spPr>
        <a:xfrm>
          <a:off x="411480" y="2936700"/>
          <a:ext cx="5760720" cy="708480"/>
        </a:xfrm>
        <a:prstGeom prst="roundRect">
          <a:avLst/>
        </a:prstGeom>
      </dgm:spPr>
    </dgm:pt>
    <dgm:pt modelId="{34E5DCBF-B6A4-4E52-90C6-8639E330299B}" type="pres">
      <dgm:prSet presAssocID="{D5BDCD57-3FE2-4364-8697-EF0B3F551B8B}" presName="negativeSpace" presStyleCnt="0"/>
      <dgm:spPr/>
    </dgm:pt>
    <dgm:pt modelId="{84309B57-9335-4504-ADE7-0F6F02733EE1}" type="pres">
      <dgm:prSet presAssocID="{D5BDCD57-3FE2-4364-8697-EF0B3F551B8B}" presName="childText" presStyleLbl="alignAcc1" presStyleIdx="0" presStyleCnt="1" custScaleY="98988">
        <dgm:presLayoutVars>
          <dgm:bulletEnabled val="1"/>
        </dgm:presLayoutVars>
      </dgm:prSet>
      <dgm:spPr/>
    </dgm:pt>
  </dgm:ptLst>
  <dgm:cxnLst>
    <dgm:cxn modelId="{DD525215-D2F0-4809-819A-7302E4194AD9}" type="presOf" srcId="{D5BDCD57-3FE2-4364-8697-EF0B3F551B8B}" destId="{D2B8060E-5C25-48B8-8A2C-C7E31B9A4C0B}" srcOrd="1" destOrd="0" presId="urn:microsoft.com/office/officeart/2005/8/layout/list1#1"/>
    <dgm:cxn modelId="{69D04F1B-E146-4D84-BE58-B8333B05241E}" type="presOf" srcId="{BACB2EB0-80B8-4A6B-8061-4FCBF30FD8D3}" destId="{84309B57-9335-4504-ADE7-0F6F02733EE1}" srcOrd="0" destOrd="1" presId="urn:microsoft.com/office/officeart/2005/8/layout/list1#1"/>
    <dgm:cxn modelId="{5805AD22-362A-4090-939F-1078228FD9BE}" type="presOf" srcId="{82650E3F-D6E2-4296-921D-7DB7037AB094}" destId="{84309B57-9335-4504-ADE7-0F6F02733EE1}" srcOrd="0" destOrd="0" presId="urn:microsoft.com/office/officeart/2005/8/layout/list1#1"/>
    <dgm:cxn modelId="{C892E86A-C831-4679-9551-52F5AE20E51D}" type="presOf" srcId="{96BFF99D-6AAC-417F-85FE-457150BFE14C}" destId="{84309B57-9335-4504-ADE7-0F6F02733EE1}" srcOrd="0" destOrd="2" presId="urn:microsoft.com/office/officeart/2005/8/layout/list1#1"/>
    <dgm:cxn modelId="{A75EDA4B-E70E-495D-8873-77FC84ED1E03}" type="presOf" srcId="{D5BDCD57-3FE2-4364-8697-EF0B3F551B8B}" destId="{A4395476-9DE8-4F6F-8320-3E3F1F0BB7B7}" srcOrd="0" destOrd="0" presId="urn:microsoft.com/office/officeart/2005/8/layout/list1#1"/>
    <dgm:cxn modelId="{867B387E-F046-467F-BB26-26F02B9A33D5}" srcId="{B7B4D503-0B80-4460-922F-678D7B3B9A0D}" destId="{D5BDCD57-3FE2-4364-8697-EF0B3F551B8B}" srcOrd="0" destOrd="0" parTransId="{A770BF92-35AC-487F-A40C-40816D8005B1}" sibTransId="{3562BF13-FCE3-4E06-B80D-E18FA8FFCB30}"/>
    <dgm:cxn modelId="{3E751486-EA36-4F52-9C57-B7AC546F4567}" srcId="{D5BDCD57-3FE2-4364-8697-EF0B3F551B8B}" destId="{96BFF99D-6AAC-417F-85FE-457150BFE14C}" srcOrd="2" destOrd="0" parTransId="{BE226B1A-8129-4215-920D-9A4850B93D88}" sibTransId="{C5242B30-8ED5-46B2-A31F-2A4D1613B30F}"/>
    <dgm:cxn modelId="{349378A1-CC1D-4FEC-8461-BE0D39266705}" srcId="{D5BDCD57-3FE2-4364-8697-EF0B3F551B8B}" destId="{82650E3F-D6E2-4296-921D-7DB7037AB094}" srcOrd="0" destOrd="0" parTransId="{DBD02D16-6447-4B3F-9162-19CEE4EAC286}" sibTransId="{31C96943-601E-48F3-A1B6-1CE9BD7B88BA}"/>
    <dgm:cxn modelId="{A06F1AD7-1FA9-40AC-8EE9-FC2D5206615B}" srcId="{D5BDCD57-3FE2-4364-8697-EF0B3F551B8B}" destId="{BACB2EB0-80B8-4A6B-8061-4FCBF30FD8D3}" srcOrd="1" destOrd="0" parTransId="{7669E7E0-A36C-4496-90B9-087CCD7E5E33}" sibTransId="{A2318BE0-FCDD-495C-A5D2-6CDA997075C1}"/>
    <dgm:cxn modelId="{5DA867DB-4E75-42E6-8B5A-1F2B65992BA7}" type="presOf" srcId="{B7B4D503-0B80-4460-922F-678D7B3B9A0D}" destId="{01DD0F12-12F5-4D40-B8E1-50F8BA73202A}" srcOrd="0" destOrd="0" presId="urn:microsoft.com/office/officeart/2005/8/layout/list1#1"/>
    <dgm:cxn modelId="{39237F93-CADE-4527-9432-40F20720201F}" type="presParOf" srcId="{01DD0F12-12F5-4D40-B8E1-50F8BA73202A}" destId="{E4533D0C-9DAF-48DA-84A6-520527060381}" srcOrd="0" destOrd="0" presId="urn:microsoft.com/office/officeart/2005/8/layout/list1#1"/>
    <dgm:cxn modelId="{DA6071B9-2FC0-4CD8-B4DB-36F3A8F22C82}" type="presParOf" srcId="{E4533D0C-9DAF-48DA-84A6-520527060381}" destId="{A4395476-9DE8-4F6F-8320-3E3F1F0BB7B7}" srcOrd="0" destOrd="0" presId="urn:microsoft.com/office/officeart/2005/8/layout/list1#1"/>
    <dgm:cxn modelId="{3D0D1DEF-9B7D-495A-B683-B026F4CE7768}" type="presParOf" srcId="{E4533D0C-9DAF-48DA-84A6-520527060381}" destId="{D2B8060E-5C25-48B8-8A2C-C7E31B9A4C0B}" srcOrd="1" destOrd="0" presId="urn:microsoft.com/office/officeart/2005/8/layout/list1#1"/>
    <dgm:cxn modelId="{0D581D70-78B9-474C-8132-8D741CA27F73}" type="presParOf" srcId="{01DD0F12-12F5-4D40-B8E1-50F8BA73202A}" destId="{34E5DCBF-B6A4-4E52-90C6-8639E330299B}" srcOrd="1" destOrd="0" presId="urn:microsoft.com/office/officeart/2005/8/layout/list1#1"/>
    <dgm:cxn modelId="{F0BEDFB6-86B6-479B-84A7-64F458E5212E}" type="presParOf" srcId="{01DD0F12-12F5-4D40-B8E1-50F8BA73202A}" destId="{84309B57-9335-4504-ADE7-0F6F02733EE1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3F243-0CC4-4CEF-93F2-5776498F90DB}">
      <dsp:nvSpPr>
        <dsp:cNvPr id="0" name=""/>
        <dsp:cNvSpPr/>
      </dsp:nvSpPr>
      <dsp:spPr>
        <a:xfrm>
          <a:off x="0" y="1547347"/>
          <a:ext cx="8229600" cy="23924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291336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noProof="0" dirty="0">
              <a:ea typeface="+mn-ea"/>
              <a:cs typeface="+mn-cs"/>
            </a:rPr>
            <a:t>Dalsza spłata zadłużenia</a:t>
          </a:r>
          <a:endParaRPr lang="pl-PL" sz="2000" kern="1200" noProof="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noProof="0" dirty="0">
              <a:ea typeface="+mn-ea"/>
              <a:cs typeface="+mn-cs"/>
            </a:rPr>
            <a:t>Ciągłe monitorowanie wydatków</a:t>
          </a:r>
          <a:endParaRPr lang="pl-PL" sz="2000" kern="1200" noProof="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noProof="0" dirty="0">
              <a:ea typeface="+mn-ea"/>
              <a:cs typeface="+mn-cs"/>
            </a:rPr>
            <a:t>Zwiększanie dochodów</a:t>
          </a:r>
          <a:endParaRPr lang="pl-PL" sz="2000" kern="1200" noProof="0" dirty="0"/>
        </a:p>
      </dsp:txBody>
      <dsp:txXfrm>
        <a:off x="0" y="1547347"/>
        <a:ext cx="8229600" cy="2392425"/>
      </dsp:txXfrm>
    </dsp:sp>
    <dsp:sp modelId="{9D1AF6DF-8EBD-4BA9-AB1C-83666B416551}">
      <dsp:nvSpPr>
        <dsp:cNvPr id="0" name=""/>
        <dsp:cNvSpPr/>
      </dsp:nvSpPr>
      <dsp:spPr>
        <a:xfrm>
          <a:off x="411480" y="632227"/>
          <a:ext cx="5760720" cy="183024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200" kern="1200" noProof="0" dirty="0">
              <a:ea typeface="+mn-ea"/>
              <a:cs typeface="+mn-cs"/>
            </a:rPr>
            <a:t>Budżet i finanse</a:t>
          </a:r>
          <a:endParaRPr lang="pl-PL" sz="6200" kern="1200" noProof="0" dirty="0"/>
        </a:p>
      </dsp:txBody>
      <dsp:txXfrm>
        <a:off x="500825" y="721572"/>
        <a:ext cx="5582030" cy="1651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09B57-9335-4504-ADE7-0F6F02733EE1}">
      <dsp:nvSpPr>
        <dsp:cNvPr id="0" name=""/>
        <dsp:cNvSpPr/>
      </dsp:nvSpPr>
      <dsp:spPr>
        <a:xfrm>
          <a:off x="0" y="821198"/>
          <a:ext cx="8229600" cy="3558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020316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000" kern="1200" noProof="0" dirty="0">
              <a:ea typeface="+mn-ea"/>
              <a:cs typeface="+mn-cs"/>
            </a:rPr>
            <a:t>Opracowanie planu modernizacji i rozbudowy sieci wodociągowej i kanalizacyjnej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000" kern="1200" noProof="0" dirty="0">
              <a:ea typeface="+mn-ea"/>
              <a:cs typeface="+mn-cs"/>
            </a:rPr>
            <a:t>Niezbędna jest sukcesywna rozbudowa sieci dróg i chodników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000" kern="1200" noProof="0" dirty="0">
            <a:ea typeface="+mn-ea"/>
            <a:cs typeface="+mn-cs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000" kern="1200" noProof="0" dirty="0">
            <a:ea typeface="+mn-ea"/>
            <a:cs typeface="+mn-cs"/>
          </a:endParaRPr>
        </a:p>
      </dsp:txBody>
      <dsp:txXfrm>
        <a:off x="0" y="821198"/>
        <a:ext cx="8229600" cy="3558927"/>
      </dsp:txXfrm>
    </dsp:sp>
    <dsp:sp modelId="{D2B8060E-5C25-48B8-8A2C-C7E31B9A4C0B}">
      <dsp:nvSpPr>
        <dsp:cNvPr id="0" name=""/>
        <dsp:cNvSpPr/>
      </dsp:nvSpPr>
      <dsp:spPr>
        <a:xfrm>
          <a:off x="370747" y="735686"/>
          <a:ext cx="5760720" cy="1622005"/>
        </a:xfrm>
        <a:prstGeom prst="roundRect">
          <a:avLst/>
        </a:prstGeom>
        <a:solidFill>
          <a:srgbClr val="5488BC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Wydatki inwestycyjne</a:t>
          </a:r>
        </a:p>
      </dsp:txBody>
      <dsp:txXfrm>
        <a:off x="449927" y="814866"/>
        <a:ext cx="5602360" cy="1463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3F243-0CC4-4CEF-93F2-5776498F90DB}">
      <dsp:nvSpPr>
        <dsp:cNvPr id="0" name=""/>
        <dsp:cNvSpPr/>
      </dsp:nvSpPr>
      <dsp:spPr>
        <a:xfrm>
          <a:off x="0" y="1413786"/>
          <a:ext cx="8229600" cy="322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082800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noProof="0" dirty="0">
              <a:ea typeface="+mn-ea"/>
              <a:cs typeface="+mn-cs"/>
            </a:rPr>
            <a:t>Zwiększenie ilości miejsc dla dzieci do lat 3 w wychowaniu przedszkolnym</a:t>
          </a:r>
          <a:endParaRPr lang="pl-PL" sz="2000" kern="1200" noProof="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400" kern="1200" noProof="0" dirty="0">
            <a:ea typeface="+mn-ea"/>
            <a:cs typeface="+mn-cs"/>
          </a:endParaRPr>
        </a:p>
      </dsp:txBody>
      <dsp:txXfrm>
        <a:off x="0" y="1413786"/>
        <a:ext cx="8229600" cy="3228750"/>
      </dsp:txXfrm>
    </dsp:sp>
    <dsp:sp modelId="{9D1AF6DF-8EBD-4BA9-AB1C-83666B416551}">
      <dsp:nvSpPr>
        <dsp:cNvPr id="0" name=""/>
        <dsp:cNvSpPr/>
      </dsp:nvSpPr>
      <dsp:spPr>
        <a:xfrm>
          <a:off x="411480" y="543477"/>
          <a:ext cx="5760720" cy="2346308"/>
        </a:xfrm>
        <a:prstGeom prst="roundRect">
          <a:avLst/>
        </a:prstGeom>
        <a:solidFill>
          <a:srgbClr val="5488BC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Oświata</a:t>
          </a:r>
        </a:p>
      </dsp:txBody>
      <dsp:txXfrm>
        <a:off x="526017" y="658014"/>
        <a:ext cx="5531646" cy="2117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09B57-9335-4504-ADE7-0F6F02733EE1}">
      <dsp:nvSpPr>
        <dsp:cNvPr id="0" name=""/>
        <dsp:cNvSpPr/>
      </dsp:nvSpPr>
      <dsp:spPr>
        <a:xfrm>
          <a:off x="0" y="1875747"/>
          <a:ext cx="8229600" cy="27501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noProof="0" dirty="0">
              <a:ea typeface="+mn-ea"/>
              <a:cs typeface="+mn-cs"/>
            </a:rPr>
            <a:t>Kontynuować procedury planistyczne dotyczące strefy nadmorskiej- tzw. „plany na zielono”,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noProof="0" dirty="0">
              <a:ea typeface="+mn-ea"/>
              <a:cs typeface="+mn-cs"/>
            </a:rPr>
            <a:t>Przystępować do nowych planów miejscowych w celu objęcia docelowo planami całego obszaru gminy Krokowa i ustalenia zasad zagospodarowania,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noProof="0" dirty="0">
              <a:ea typeface="+mn-ea"/>
              <a:cs typeface="+mn-cs"/>
            </a:rPr>
            <a:t>Aktualizować plany miejscowe z uwagi na zmianę przepisów               i oczekiwania mieszkańców.</a:t>
          </a:r>
        </a:p>
      </dsp:txBody>
      <dsp:txXfrm>
        <a:off x="0" y="1875747"/>
        <a:ext cx="8229600" cy="2750183"/>
      </dsp:txXfrm>
    </dsp:sp>
    <dsp:sp modelId="{D2B8060E-5C25-48B8-8A2C-C7E31B9A4C0B}">
      <dsp:nvSpPr>
        <dsp:cNvPr id="0" name=""/>
        <dsp:cNvSpPr/>
      </dsp:nvSpPr>
      <dsp:spPr>
        <a:xfrm>
          <a:off x="226146" y="0"/>
          <a:ext cx="5755094" cy="2129679"/>
        </a:xfrm>
        <a:prstGeom prst="roundRect">
          <a:avLst/>
        </a:prstGeom>
        <a:solidFill>
          <a:srgbClr val="5488BC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GOSPODARKA NIERUCHOMOŚCIAMI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I GOSPODARKA PRZESTRZENNA</a:t>
          </a:r>
        </a:p>
      </dsp:txBody>
      <dsp:txXfrm>
        <a:off x="330108" y="103962"/>
        <a:ext cx="5547170" cy="1921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0.75001</cdr:x>
      <cdr:y>0.19994</cdr:y>
    </cdr:from>
    <cdr:to>
      <cdr:x>0.85934</cdr:x>
      <cdr:y>0.26146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AC51E5DF-94CD-60D1-E51C-9AE6143E2BC2}"/>
            </a:ext>
          </a:extLst>
        </cdr:cNvPr>
        <cdr:cNvSpPr txBox="1"/>
      </cdr:nvSpPr>
      <cdr:spPr>
        <a:xfrm xmlns:a="http://schemas.openxmlformats.org/drawingml/2006/main">
          <a:off x="6272505" y="936104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100" b="1" dirty="0">
              <a:solidFill>
                <a:schemeClr val="tx1"/>
              </a:solidFill>
            </a:rPr>
            <a:t>24 148 340</a:t>
          </a:r>
        </a:p>
      </cdr:txBody>
    </cdr:sp>
  </cdr:relSizeAnchor>
  <cdr:relSizeAnchor xmlns:cdr="http://schemas.openxmlformats.org/drawingml/2006/chartDrawing">
    <cdr:from>
      <cdr:x>0.21525</cdr:x>
      <cdr:y>0.35807</cdr:y>
    </cdr:from>
    <cdr:to>
      <cdr:x>0.32459</cdr:x>
      <cdr:y>0.41958</cdr:y>
    </cdr:to>
    <cdr:sp macro="" textlink="">
      <cdr:nvSpPr>
        <cdr:cNvPr id="3" name="pole tekstowe 1">
          <a:extLst xmlns:a="http://schemas.openxmlformats.org/drawingml/2006/main">
            <a:ext uri="{FF2B5EF4-FFF2-40B4-BE49-F238E27FC236}">
              <a16:creationId xmlns:a16="http://schemas.microsoft.com/office/drawing/2014/main" id="{ACA447B6-7FE4-0208-E59F-72222320CB58}"/>
            </a:ext>
          </a:extLst>
        </cdr:cNvPr>
        <cdr:cNvSpPr txBox="1"/>
      </cdr:nvSpPr>
      <cdr:spPr>
        <a:xfrm xmlns:a="http://schemas.openxmlformats.org/drawingml/2006/main">
          <a:off x="1800200" y="1676447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b="1" dirty="0">
              <a:solidFill>
                <a:schemeClr val="tx1"/>
              </a:solidFill>
            </a:rPr>
            <a:t>16 828 577</a:t>
          </a:r>
        </a:p>
      </cdr:txBody>
    </cdr:sp>
  </cdr:relSizeAnchor>
  <cdr:relSizeAnchor xmlns:cdr="http://schemas.openxmlformats.org/drawingml/2006/chartDrawing">
    <cdr:from>
      <cdr:x>0.48279</cdr:x>
      <cdr:y>0.59982</cdr:y>
    </cdr:from>
    <cdr:to>
      <cdr:x>0.59212</cdr:x>
      <cdr:y>0.66134</cdr:y>
    </cdr:to>
    <cdr:sp macro="" textlink="">
      <cdr:nvSpPr>
        <cdr:cNvPr id="4" name="pole tekstowe 1">
          <a:extLst xmlns:a="http://schemas.openxmlformats.org/drawingml/2006/main">
            <a:ext uri="{FF2B5EF4-FFF2-40B4-BE49-F238E27FC236}">
              <a16:creationId xmlns:a16="http://schemas.microsoft.com/office/drawing/2014/main" id="{ACA447B6-7FE4-0208-E59F-72222320CB58}"/>
            </a:ext>
          </a:extLst>
        </cdr:cNvPr>
        <cdr:cNvSpPr txBox="1"/>
      </cdr:nvSpPr>
      <cdr:spPr>
        <a:xfrm xmlns:a="http://schemas.openxmlformats.org/drawingml/2006/main">
          <a:off x="4037688" y="280831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b="1" dirty="0">
              <a:solidFill>
                <a:schemeClr val="tx1"/>
              </a:solidFill>
            </a:rPr>
            <a:t>4 702 750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0.11225</cdr:x>
      <cdr:y>0</cdr:y>
    </cdr:from>
    <cdr:to>
      <cdr:x>0.83849</cdr:x>
      <cdr:y>0.09902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5218D934-BBD7-4974-8383-ACB69EB47E34}"/>
            </a:ext>
          </a:extLst>
        </cdr:cNvPr>
        <cdr:cNvSpPr txBox="1"/>
      </cdr:nvSpPr>
      <cdr:spPr>
        <a:xfrm xmlns:a="http://schemas.openxmlformats.org/drawingml/2006/main">
          <a:off x="923797" y="-1364352"/>
          <a:ext cx="59766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600" b="1" dirty="0">
              <a:solidFill>
                <a:schemeClr val="tx1"/>
              </a:solidFill>
            </a:rPr>
            <a:t>STRUKTURA DOCHODÓW BUDŻETU GMINY KROKOWA W 2021 ROKU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7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23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4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55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7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0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8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92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14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47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93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20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76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56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3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21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976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82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7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2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547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17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1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577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567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036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973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62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26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58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809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91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27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4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486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1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891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514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70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9232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398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5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4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99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23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60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6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 algn="r"/>
            <a:fld id="{A2E209FB-7A34-414B-812A-BCC5C4256F49}" type="datetime1">
              <a:rPr lang="en-US" smtClean="0"/>
              <a:pPr algn="r"/>
              <a:t>6/13/2022</a:t>
            </a:fld>
            <a:endParaRPr lang="en-US" sz="10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 algn="r"/>
            <a:endParaRPr lang="en-US" sz="11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algn="ctr"/>
            <a:fld id="{49598980-D22C-4904-9F8F-3DB09B2ECD84}" type="slidenum">
              <a:rPr lang="en-US" sz="1300" smtClean="0">
                <a:solidFill>
                  <a:srgbClr val="FFFFFF"/>
                </a:solidFill>
              </a:rPr>
              <a:pPr algn="ctr"/>
              <a:t>‹#›</a:t>
            </a:fld>
            <a:endParaRPr lang="en-US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43322F5-8315-491F-87B4-2E3F0268E3B6}" type="datetime1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AC850C8-E7C9-4F2C-A162-59CF68B1B13C}" type="datetime1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E9192D-7D89-47BF-B02C-29AE4CEF5323}" type="datetime1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" y="352044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1576" y="352044"/>
            <a:ext cx="502920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576" y="3488436"/>
            <a:ext cx="502920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28800" y="352044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8800" y="3488436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AEBA9AF-F1C1-4FDF-9348-FB02DE1BEFCE}" type="datetime1">
              <a:rPr lang="en-US" smtClean="0"/>
              <a:pPr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FEA1243F-3000-4347-94A4-FBDEAD3122CB}" type="slidenum">
              <a:rPr lang="en-US" smtClean="0"/>
              <a:pPr algn="ctr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DCD6-8107-480F-9A5B-88D74ACC9ACE}" type="datetime1">
              <a:rPr lang="en-US" smtClean="0"/>
              <a:pPr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3C3F34B-1E76-4A74-B05B-C7E9FDCE7086}" type="datetime1">
              <a:rPr lang="en-US" smtClean="0"/>
              <a:pPr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35B0FF7-8660-4A38-9AF0-4D43C21C83DF}" type="datetime1">
              <a:rPr lang="en-US" smtClean="0"/>
              <a:pPr/>
              <a:t>6/13/2022</a:t>
            </a:fld>
            <a:endParaRPr lang="en-US" sz="9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EA1243F-3000-4347-94A4-FBDEAD3122CB}" type="slidenum">
              <a:rPr lang="en-US" sz="900" smtClean="0"/>
              <a:pPr/>
              <a:t>‹#›</a:t>
            </a:fld>
            <a:endParaRPr lang="en-US" sz="9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07168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5856" y="381000"/>
            <a:ext cx="7315200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5856" y="5867400"/>
            <a:ext cx="732434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116474E-A1D6-4691-A6B1-81478C4043AF}" type="datetime1">
              <a:rPr lang="en-US" smtClean="0"/>
              <a:pPr/>
              <a:t>6/13/2022</a:t>
            </a:fld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 algn="ctr"/>
            <a:fld id="{FEA1243F-3000-4347-94A4-FBDEAD3122CB}" type="slidenum">
              <a:rPr lang="en-US" sz="900" smtClean="0"/>
              <a:pPr algn="ctr"/>
              <a:t>‹#›</a:t>
            </a:fld>
            <a:endParaRPr lang="en-US" sz="9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64072A0B-F28E-4A8A-BF94-4A452569ADAF}" type="datetime1">
              <a:rPr lang="en-US" smtClean="0"/>
              <a:pPr/>
              <a:t>6/13/2022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484632" algn="l" rtl="0" eaLnBrk="1" latinLnBrk="0" hangingPunct="1">
        <a:spcBef>
          <a:spcPct val="0"/>
        </a:spcBef>
        <a:buNone/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583668" y="4077072"/>
            <a:ext cx="5976664" cy="2250981"/>
          </a:xfrm>
        </p:spPr>
        <p:txBody>
          <a:bodyPr>
            <a:normAutofit/>
          </a:bodyPr>
          <a:lstStyle/>
          <a:p>
            <a:r>
              <a:rPr lang="pl-PL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Raport o stanie </a:t>
            </a:r>
            <a:br>
              <a:rPr lang="pl-PL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Gminy Krokowa</a:t>
            </a:r>
            <a:endParaRPr lang="pl-PL" sz="6000" b="1" noProof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A1A780C-3E12-4E79-9CDA-E04AB01BB4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1482"/>
            <a:ext cx="2872740" cy="32213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6894ECE-1D49-43A0-B30F-432FC39DA991}"/>
              </a:ext>
            </a:extLst>
          </p:cNvPr>
          <p:cNvSpPr/>
          <p:nvPr/>
        </p:nvSpPr>
        <p:spPr>
          <a:xfrm>
            <a:off x="5292080" y="404664"/>
            <a:ext cx="37444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600" b="0" cap="none" spc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07279A-41FD-43E0-8ECA-A1F793C2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225"/>
            <a:ext cx="8229600" cy="1399032"/>
          </a:xfrm>
        </p:spPr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8ED2581C-01CB-47C9-BA91-765355016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093886"/>
              </p:ext>
            </p:extLst>
          </p:nvPr>
        </p:nvGraphicFramePr>
        <p:xfrm>
          <a:off x="457200" y="1556792"/>
          <a:ext cx="8229600" cy="489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59632" y="841131"/>
            <a:ext cx="6219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BUDŻETU GMINY KROKOWA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D652A4-CFC9-4C50-8BD8-D1E099D658A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91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07279A-41FD-43E0-8ECA-A1F793C2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225"/>
            <a:ext cx="8229600" cy="1399032"/>
          </a:xfrm>
        </p:spPr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8ED2581C-01CB-47C9-BA91-765355016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001108"/>
              </p:ext>
            </p:extLst>
          </p:nvPr>
        </p:nvGraphicFramePr>
        <p:xfrm>
          <a:off x="457200" y="1556792"/>
          <a:ext cx="8229600" cy="489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59632" y="841131"/>
            <a:ext cx="6219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BUDŻETU GMINY KROKOWA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D652A4-CFC9-4C50-8BD8-D1E099D658A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333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07279A-41FD-43E0-8ECA-A1F793C2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225"/>
            <a:ext cx="8229600" cy="1399032"/>
          </a:xfrm>
        </p:spPr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59632" y="841131"/>
            <a:ext cx="6219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BUDŻETU GMINY KROKOWA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0A540A-FB23-4875-8230-E157E4C5A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/>
              <a:t>Porównanie pokazuje wykonanie wydatków majątkowych                w latach 2020 - 2021. W grupie analizowanych gmin rok 2021, w związku ze zwiększonymi dochodami,  przejawia się wzrostem wydatków inwestycyjnych, w tym kontynuowanych inwestycji, jak i nowych zadań inwestycyjnych.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29C8FB1-19B5-4555-9218-A8B24F32118E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82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8ED2581C-01CB-47C9-BA91-765355016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475526"/>
              </p:ext>
            </p:extLst>
          </p:nvPr>
        </p:nvGraphicFramePr>
        <p:xfrm>
          <a:off x="457200" y="1772816"/>
          <a:ext cx="8229600" cy="468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59632" y="841131"/>
            <a:ext cx="6219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BUDŻETU GMINY KROKOWA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FCF2ED9-85E7-4E3F-82F2-019FCA5972D5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520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8ED2581C-01CB-47C9-BA91-765355016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928077"/>
              </p:ext>
            </p:extLst>
          </p:nvPr>
        </p:nvGraphicFramePr>
        <p:xfrm>
          <a:off x="323528" y="1772816"/>
          <a:ext cx="8363272" cy="468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59632" y="841131"/>
            <a:ext cx="6219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BUDŻETU GMINY KROKOWA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FCF2ED9-85E7-4E3F-82F2-019FCA5972D5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011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8ED2581C-01CB-47C9-BA91-765355016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467117"/>
              </p:ext>
            </p:extLst>
          </p:nvPr>
        </p:nvGraphicFramePr>
        <p:xfrm>
          <a:off x="457200" y="1772816"/>
          <a:ext cx="8229600" cy="468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59632" y="841131"/>
            <a:ext cx="6219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BUDŻETU GMINY KROKOWA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795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59632" y="841131"/>
            <a:ext cx="6219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BUDŻETU GMINY KROKOWA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C611730-BBC9-42B2-873D-42CAE3CFA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986352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Wykres obrazuje wielkość zadłużania się Gminy Krokowa                  w analizowanych latach 2020-2021. 2021 rok jest kontynuacją przyjętej polityki oszczędnościowej, co znacząco wpływa na zmniejszający się poziom zadłużenia Gminy Krokowa.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CFBD10D-165B-4B7C-AE25-0869FBD216CA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843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462300" y="841130"/>
            <a:ext cx="6219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BUDŻETU GMINY KROKOWA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CFBD10D-165B-4B7C-AE25-0869FBD216CA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1CDEB4A-64F2-4FF2-8FC6-B2E1D9F7D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917282"/>
              </p:ext>
            </p:extLst>
          </p:nvPr>
        </p:nvGraphicFramePr>
        <p:xfrm>
          <a:off x="971600" y="1988840"/>
          <a:ext cx="7200800" cy="3957160"/>
        </p:xfrm>
        <a:graphic>
          <a:graphicData uri="http://schemas.openxmlformats.org/drawingml/2006/table">
            <a:tbl>
              <a:tblPr firstRow="1" firstCol="1" bandRow="1"/>
              <a:tblGrid>
                <a:gridCol w="2559930">
                  <a:extLst>
                    <a:ext uri="{9D8B030D-6E8A-4147-A177-3AD203B41FA5}">
                      <a16:colId xmlns:a16="http://schemas.microsoft.com/office/drawing/2014/main" val="1877044435"/>
                    </a:ext>
                  </a:extLst>
                </a:gridCol>
                <a:gridCol w="2238475">
                  <a:extLst>
                    <a:ext uri="{9D8B030D-6E8A-4147-A177-3AD203B41FA5}">
                      <a16:colId xmlns:a16="http://schemas.microsoft.com/office/drawing/2014/main" val="2909009900"/>
                    </a:ext>
                  </a:extLst>
                </a:gridCol>
                <a:gridCol w="2402395">
                  <a:extLst>
                    <a:ext uri="{9D8B030D-6E8A-4147-A177-3AD203B41FA5}">
                      <a16:colId xmlns:a16="http://schemas.microsoft.com/office/drawing/2014/main" val="555009542"/>
                    </a:ext>
                  </a:extLst>
                </a:gridCol>
              </a:tblGrid>
              <a:tr h="346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Tytuł</a:t>
                      </a:r>
                      <a:endParaRPr lang="pl-PL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 rok</a:t>
                      </a:r>
                      <a:endParaRPr lang="pl-PL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 rok</a:t>
                      </a:r>
                      <a:endParaRPr lang="pl-PL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603045"/>
                  </a:ext>
                </a:extLst>
              </a:tr>
              <a:tr h="3469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DOCHODY 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R="205105"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75.540.636 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R="205105"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78.169.219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14483"/>
                  </a:ext>
                </a:extLst>
              </a:tr>
              <a:tr h="3469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l-PL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tym: Dotacje UE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5105"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1.470.939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5105"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780.029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240637"/>
                  </a:ext>
                </a:extLst>
              </a:tr>
              <a:tr h="3469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Dotacje i środki Budżetu Państwa na inwestycje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5105"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5.226.058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5105"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5.225.719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244131"/>
                  </a:ext>
                </a:extLst>
              </a:tr>
              <a:tr h="3469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l-PL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Udziały PIT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5105"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7.124.687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5105"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7.754.624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726140"/>
                  </a:ext>
                </a:extLst>
              </a:tr>
              <a:tr h="3469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l-PL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Podatek od nieruchomości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5105"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13.335.919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5105"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13.066.641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705134"/>
                  </a:ext>
                </a:extLst>
              </a:tr>
              <a:tr h="3469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l-PL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Sprzedaż mienia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5105"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511.256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5105"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2.199.267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108322"/>
                  </a:ext>
                </a:extLst>
              </a:tr>
              <a:tr h="3469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l-PL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WYDATKI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R="205105"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65.915.013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R="205105"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72.952.059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624955"/>
                  </a:ext>
                </a:extLst>
              </a:tr>
              <a:tr h="3469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l-PL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tym wydatki majątkowe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5105"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5.178.887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5105"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11.775.501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424558"/>
                  </a:ext>
                </a:extLst>
              </a:tr>
              <a:tr h="3469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l-PL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WYNIK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R="205105"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9.625.623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R="205105"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5.217.159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906001"/>
                  </a:ext>
                </a:extLst>
              </a:tr>
              <a:tr h="3469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Wolne środki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5105"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7.040.838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5105"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7.773.624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405501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A8B39670-5446-4D1A-9108-C3DC70C4F9FD}"/>
              </a:ext>
            </a:extLst>
          </p:cNvPr>
          <p:cNvSpPr txBox="1"/>
          <p:nvPr/>
        </p:nvSpPr>
        <p:spPr>
          <a:xfrm>
            <a:off x="2267393" y="1491929"/>
            <a:ext cx="482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DYNAMIKA BUDŻETU W LATACH 2020/2021 (w zł)</a:t>
            </a:r>
          </a:p>
        </p:txBody>
      </p:sp>
    </p:spTree>
    <p:extLst>
      <p:ext uri="{BB962C8B-B14F-4D97-AF65-F5344CB8AC3E}">
        <p14:creationId xmlns:p14="http://schemas.microsoft.com/office/powerpoint/2010/main" val="1410775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187624" y="841131"/>
            <a:ext cx="6219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BUDŻETU GMINY KROKOWA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0035CCFF-FD53-4FF4-80D1-09EBBE68F7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27926"/>
              </p:ext>
            </p:extLst>
          </p:nvPr>
        </p:nvGraphicFramePr>
        <p:xfrm>
          <a:off x="323528" y="1361720"/>
          <a:ext cx="8229600" cy="5090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8749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D0F2720-0472-4B26-ACF9-F3FF428C5EFD}"/>
              </a:ext>
            </a:extLst>
          </p:cNvPr>
          <p:cNvSpPr/>
          <p:nvPr/>
        </p:nvSpPr>
        <p:spPr>
          <a:xfrm>
            <a:off x="1462302" y="692696"/>
            <a:ext cx="6219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BUDŻETU GMINY KROKOWA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737E68-1759-4330-862A-590020E93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l-PL" dirty="0"/>
              <a:t>Największą pozycję dochodów budżetu stanowią dochody własne, w skład których wchodzą m.in.: podatek od nieruchomości, rolny, leśny, transportowy, opłaty lokalne oraz udziały CIT, których łączna realizacja wynosi 28.939 tys. , tj. 37 % dochodów ogółem. </a:t>
            </a:r>
          </a:p>
          <a:p>
            <a:pPr algn="just"/>
            <a:r>
              <a:rPr lang="pl-PL" dirty="0"/>
              <a:t>Drugą co do wielkości pozycją dochodową są dotacje z budżetu państwa na realizację zadań zleconych oraz dotacje z budżetu państwa na realizację zadań własnych gminy w kwocie 21.068 tys., głównie na zasiłki i pomoc społeczną, które stanowią 27 % dochodów ogółem. </a:t>
            </a:r>
          </a:p>
          <a:p>
            <a:pPr algn="just"/>
            <a:r>
              <a:rPr lang="pl-PL" dirty="0"/>
              <a:t>Na kolejnym poziomie kształtują się subwencje w kwocie 14.554 tys. (18 %), w tym subwencja oświatowa 12.246 tys. </a:t>
            </a:r>
          </a:p>
          <a:p>
            <a:pPr algn="just"/>
            <a:r>
              <a:rPr lang="pl-PL" dirty="0"/>
              <a:t>Pozyskane dotacje z UE oraz z budżetu państwa na realizację projektów inwestycyjnych oraz społeczno-edukacyjnych to kwota 2.554 tys., która stanowi 3 % dochodów ogółem. </a:t>
            </a:r>
          </a:p>
          <a:p>
            <a:pPr algn="just"/>
            <a:r>
              <a:rPr lang="pl-PL" dirty="0"/>
              <a:t>Na rozwój gospodarczy w Gminie Krokowa przedkłada się poziom udziału                  w  PIT za 2021 rok w wysokości 7.755 tys.</a:t>
            </a:r>
          </a:p>
          <a:p>
            <a:pPr algn="just"/>
            <a:r>
              <a:rPr lang="pl-PL" dirty="0"/>
              <a:t>Wykonanie wydatków za 2021 rok wynosi 72.952.059,35 zł, co stanowi 89,5 % zaplanowanych wydatków w wysokości 81.493.610,67 zł.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722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A679E4-942D-4FA3-BE9D-C58682085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667364" cy="72008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WSTĘP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CEA1BD-C9DB-40B4-8728-737C7650A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429" y="2276872"/>
            <a:ext cx="8135912" cy="26908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b="1" dirty="0"/>
              <a:t>Niniejszy raport o stanie Gminy Krokowa sporządzony został na podstawie art. 28 aa. 1. Ustawy z dnia 8 marca 1990 roku                     o samorządzie gminnym (tj.: Dz. U. z 2022 r. poz. 559 z </a:t>
            </a:r>
            <a:r>
              <a:rPr lang="pl-PL" b="1" dirty="0" err="1"/>
              <a:t>późn</a:t>
            </a:r>
            <a:r>
              <a:rPr lang="pl-PL" b="1" dirty="0"/>
              <a:t>. zm.). Wspomniany artykuł zobowiązuje Wójta Gminy do przedstawienia Radzie Gminy co roku do 31 maja raportu obejmującego podsumowanie działalności wójta w roku poprzednim, a w szczególności realizację polityk, programów                      i  strategii oraz uchwał rady gminy.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91CA4F7-A37C-4AB8-A748-9716C22AAAF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660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462302" y="692696"/>
            <a:ext cx="6219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BUDŻETU GMINY KROKOWA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32397A27-F0C6-4977-B4EB-6AFF50B518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259971"/>
              </p:ext>
            </p:extLst>
          </p:nvPr>
        </p:nvGraphicFramePr>
        <p:xfrm>
          <a:off x="457200" y="1215916"/>
          <a:ext cx="8007022" cy="5238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3087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D0F2720-0472-4B26-ACF9-F3FF428C5EFD}"/>
              </a:ext>
            </a:extLst>
          </p:cNvPr>
          <p:cNvSpPr/>
          <p:nvPr/>
        </p:nvSpPr>
        <p:spPr>
          <a:xfrm>
            <a:off x="1462302" y="692696"/>
            <a:ext cx="6219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BUDŻETU GMINY KROKOWA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737E68-1759-4330-862A-590020E93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l-PL" dirty="0"/>
              <a:t>Największą pozycję w budżecie stanowią wydatki na oświatę i wychowanie - 24.141 tys. (34%), pomoc społeczną, rodzinę i zadania w zakresie polityki społecznej tj. 23.111 tys. (33 %). Pozostałe kategorie wydatków mieszczą się w przedziale od 3-9 % wydatków ogółem. Obsługa długu stanowi 1 % wydatków ogółem.</a:t>
            </a:r>
          </a:p>
          <a:p>
            <a:pPr algn="just"/>
            <a:r>
              <a:rPr lang="pl-PL" dirty="0"/>
              <a:t>Zarządzanie finansami Gminy Krokowa sprzyja racjonalnemu wydatkowaniu publicznych środków finansowych. Najważniejszą kwestią jest uzyskanie jakościowo najlepszych i najbardziej trafnych informacji, które pomagają w podejmowaniu właściwych decyzji w zakresie gospodarowania.</a:t>
            </a:r>
          </a:p>
          <a:p>
            <a:pPr algn="just"/>
            <a:r>
              <a:rPr lang="pl-PL" dirty="0"/>
              <a:t>Odpowiedzialne zarządzanie środkami własnymi oraz tymi pozyskanymi ze źródeł zewnętrznych pozwala na wygospodarowanie wolnych środków, które przeznaczane są na finansowanie zadań w kolejnym roku budżetowym.</a:t>
            </a:r>
          </a:p>
          <a:p>
            <a:pPr algn="just"/>
            <a:r>
              <a:rPr lang="pl-PL" dirty="0"/>
              <a:t>W analizowanym roku budżetowym 2021 Gmina realizowała różnego rodzaju przedsięwzięcia inwestycyjne. Poziom wydatków inwestycyjnych uwarunkowany był przede wszystkim bieżącymi potrzebami mieszkańców zgłaszanymi m.in. na zebraniach wiejskich. Wydatki majątkowe w dużej mierze stanowiły inwestycje w infrastrukturę drogową.</a:t>
            </a:r>
          </a:p>
          <a:p>
            <a:pPr algn="just"/>
            <a:r>
              <a:rPr lang="pl-PL" dirty="0"/>
              <a:t>Gmina racjonalnie gospodarując posiadanymi środkami, stara się w jak najlepszy sposób zaspakajać zmieniające się i ewoluujące potrzeby i oczekiwania mieszkańców.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4182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22492" y="692696"/>
            <a:ext cx="6555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WYDATKÓW INWESTYCYJNYCH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7474E63-0127-4A72-A02A-36425A2B4171}"/>
              </a:ext>
            </a:extLst>
          </p:cNvPr>
          <p:cNvSpPr txBox="1"/>
          <p:nvPr/>
        </p:nvSpPr>
        <p:spPr>
          <a:xfrm>
            <a:off x="3000865" y="1453956"/>
            <a:ext cx="314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b="1" cap="small" dirty="0"/>
              <a:t>Inwestycje wodno-kanalizacyjne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212BE9D7-F432-4BB1-80F0-0D6C6BA8B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88840"/>
            <a:ext cx="8064896" cy="4608512"/>
          </a:xfrm>
        </p:spPr>
        <p:txBody>
          <a:bodyPr lIns="72000">
            <a:normAutofit fontScale="55000" lnSpcReduction="20000"/>
          </a:bodyPr>
          <a:lstStyle/>
          <a:p>
            <a:pPr algn="just"/>
            <a:r>
              <a:rPr lang="pl-PL" sz="2900" dirty="0"/>
              <a:t>Z pozyskanych w grudniu 2020 r. środków z Rządowego Funduszu Inwestycji Lokalnych                 w wysokości 3.000.000 zł rozpoczęliśmy rozbudowę sieci wodociągowej i kanalizacji sanitarnej wraz z wyposażeniem i usprawnieniem funkcjonowania istniejącej infrastruktury. W latach 2021-2023 planuje się wykonać:</a:t>
            </a:r>
          </a:p>
          <a:p>
            <a:pPr marL="64008" indent="0" algn="just">
              <a:buNone/>
            </a:pPr>
            <a:r>
              <a:rPr lang="pl-PL" sz="2900" dirty="0">
                <a:solidFill>
                  <a:srgbClr val="00B0F0"/>
                </a:solidFill>
              </a:rPr>
              <a:t>         • </a:t>
            </a:r>
            <a:r>
              <a:rPr lang="pl-PL" sz="2900" dirty="0"/>
              <a:t>Montaż systemu odczytu zdalnego wodomierzy.</a:t>
            </a:r>
          </a:p>
          <a:p>
            <a:pPr marL="64008" indent="0" algn="just">
              <a:buNone/>
            </a:pPr>
            <a:r>
              <a:rPr lang="pl-PL" sz="2900" dirty="0">
                <a:solidFill>
                  <a:srgbClr val="00B0F0"/>
                </a:solidFill>
              </a:rPr>
              <a:t>         • </a:t>
            </a:r>
            <a:r>
              <a:rPr lang="pl-PL" sz="2900" dirty="0"/>
              <a:t>Budowę sieci wodociągowej tranzytowej na trasie Żarnowiec – Odargowo.</a:t>
            </a:r>
          </a:p>
          <a:p>
            <a:pPr marL="64008" indent="0" algn="just">
              <a:buNone/>
            </a:pPr>
            <a:r>
              <a:rPr lang="pl-PL" sz="2900" dirty="0">
                <a:solidFill>
                  <a:srgbClr val="00B0F0"/>
                </a:solidFill>
              </a:rPr>
              <a:t>         • </a:t>
            </a:r>
            <a:r>
              <a:rPr lang="pl-PL" sz="2900" dirty="0"/>
              <a:t>Budowę odcinka sieci kanalizacji sanitarnej wraz z wymianą sieci wodociągowej</a:t>
            </a:r>
            <a:br>
              <a:rPr lang="pl-PL" sz="2900" dirty="0"/>
            </a:br>
            <a:r>
              <a:rPr lang="pl-PL" sz="2900" dirty="0"/>
              <a:t>              i infrastrukturą towarzyszącą w Sulicicach – I etap (część A).</a:t>
            </a:r>
          </a:p>
          <a:p>
            <a:pPr marL="64008" indent="0" algn="just">
              <a:buNone/>
            </a:pPr>
            <a:r>
              <a:rPr lang="pl-PL" sz="2900" dirty="0">
                <a:solidFill>
                  <a:srgbClr val="00B0F0"/>
                </a:solidFill>
              </a:rPr>
              <a:t>         • </a:t>
            </a:r>
            <a:r>
              <a:rPr lang="pl-PL" sz="2900" dirty="0"/>
              <a:t>Budowę fragmentu sieci wodociągowej i kanalizacji sanitarnej podciśnieniowej </a:t>
            </a:r>
            <a:br>
              <a:rPr lang="pl-PL" sz="2900" dirty="0"/>
            </a:br>
            <a:r>
              <a:rPr lang="pl-PL" sz="2900" dirty="0"/>
              <a:t>              w </a:t>
            </a:r>
            <a:r>
              <a:rPr lang="pl-PL" sz="2900" dirty="0" err="1"/>
              <a:t>Sławoszynku</a:t>
            </a:r>
            <a:r>
              <a:rPr lang="pl-PL" sz="2900" dirty="0"/>
              <a:t> (ul. Gwiaździsta  i Spokojna).</a:t>
            </a:r>
          </a:p>
          <a:p>
            <a:pPr marL="64008" indent="0" algn="just">
              <a:buNone/>
            </a:pPr>
            <a:r>
              <a:rPr lang="pl-PL" sz="2900" dirty="0">
                <a:solidFill>
                  <a:srgbClr val="00B0F0"/>
                </a:solidFill>
              </a:rPr>
              <a:t>         • </a:t>
            </a:r>
            <a:r>
              <a:rPr lang="pl-PL" sz="2900" dirty="0"/>
              <a:t>Dostawa urządzeń infrastruktury wodociągowej na terenie SUW Żarnowiec.</a:t>
            </a:r>
          </a:p>
          <a:p>
            <a:pPr marL="64008" indent="0" algn="just">
              <a:buNone/>
            </a:pPr>
            <a:r>
              <a:rPr lang="pl-PL" sz="2900" dirty="0">
                <a:solidFill>
                  <a:srgbClr val="00B0F0"/>
                </a:solidFill>
              </a:rPr>
              <a:t>         • </a:t>
            </a:r>
            <a:r>
              <a:rPr lang="pl-PL" sz="2900" dirty="0"/>
              <a:t>Wykonanie odwiertów głębinowych i budowę studni wodociągowych przy ujęciach</a:t>
            </a:r>
            <a:br>
              <a:rPr lang="pl-PL" sz="2900" dirty="0"/>
            </a:br>
            <a:r>
              <a:rPr lang="pl-PL" sz="2900" dirty="0"/>
              <a:t>              wody w Białogórze i Żarnowcu.</a:t>
            </a:r>
          </a:p>
          <a:p>
            <a:pPr algn="just"/>
            <a:r>
              <a:rPr lang="pl-PL" sz="2900" dirty="0"/>
              <a:t>Pozyskano środki finansowe z Programu POLSKI ŁAD w wysokości 5,0 mln zł na budowę sieci kanalizacyjnych w miejscowościach – Sulicice (I etap) i Szary Dwór (z połączeniem od Parszczyc do Odargowa). Ponadto zadanie obejmuje także modernizację przepompowni ścieków w Karlikowie oraz usprawnienie działania przerzutu ścieków na trasie OBM Parszczyce – OBM Kłanino. Termin realizacji zadania 2022 - 2023.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4380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22492" y="692696"/>
            <a:ext cx="6555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WYDATKÓW INWESTYCYJNYCH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7474E63-0127-4A72-A02A-36425A2B4171}"/>
              </a:ext>
            </a:extLst>
          </p:cNvPr>
          <p:cNvSpPr txBox="1"/>
          <p:nvPr/>
        </p:nvSpPr>
        <p:spPr>
          <a:xfrm>
            <a:off x="3481990" y="1362532"/>
            <a:ext cx="2180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b="1" cap="small" dirty="0"/>
              <a:t>Inwestycje oświatowe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9D4D7001-B714-42C8-A992-0A2CB1C80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13350"/>
            <a:ext cx="8064896" cy="461199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Zakończyliśmy prace budowalne polegające na dostosowaniu części obiektów szkolnych w </a:t>
            </a:r>
            <a:r>
              <a:rPr lang="pl-PL" dirty="0">
                <a:solidFill>
                  <a:srgbClr val="00B0F0"/>
                </a:solidFill>
              </a:rPr>
              <a:t>Lubocinie</a:t>
            </a:r>
            <a:r>
              <a:rPr lang="pl-PL" dirty="0"/>
              <a:t> i </a:t>
            </a:r>
            <a:r>
              <a:rPr lang="pl-PL" dirty="0">
                <a:solidFill>
                  <a:srgbClr val="00B0F0"/>
                </a:solidFill>
              </a:rPr>
              <a:t>Sławoszynie</a:t>
            </a:r>
            <a:r>
              <a:rPr lang="pl-PL" dirty="0"/>
              <a:t> na oddziały przedszkolne. Od nowego roku, łącznie, w tych obu miejscach będziemy mogli zaopiekować się 49 dziećmi. Obiekty obecnie są wyposażane w sprzęt niezbędny do funkcjonowania. W 2022 r., przy obiekcie w Sławoszynie powstanie także nowy plac zabaw, a ten w Lubocinie zostanie zmodernizowany. Projekt przewiduje także doposażenie                    i organizację różnego typu zajęć rozwojowych oraz edukacyjnych w działających przedszkolach i klasach „0” wszystkich szkół na terenie całej gminy, a także dokształcanie kadry nauczycielskiej (2022-2023). Zadanie o wartości 2,637 mln zł jest realizowane niemal w 100% ze środków Unii Europejskiej.</a:t>
            </a:r>
          </a:p>
        </p:txBody>
      </p:sp>
    </p:spTree>
    <p:extLst>
      <p:ext uri="{BB962C8B-B14F-4D97-AF65-F5344CB8AC3E}">
        <p14:creationId xmlns:p14="http://schemas.microsoft.com/office/powerpoint/2010/main" val="411072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22492" y="692696"/>
            <a:ext cx="6555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WYDATKÓW INWESTYCYJNYCH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7474E63-0127-4A72-A02A-36425A2B4171}"/>
              </a:ext>
            </a:extLst>
          </p:cNvPr>
          <p:cNvSpPr txBox="1"/>
          <p:nvPr/>
        </p:nvSpPr>
        <p:spPr>
          <a:xfrm>
            <a:off x="3337974" y="1297015"/>
            <a:ext cx="2180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cap="small" dirty="0"/>
              <a:t>Inwestycje oświatowe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6ECFA2C-64FA-0FFE-0AE2-997F610FA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775149"/>
            <a:ext cx="5904656" cy="461331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4F89D53-CE48-0991-7398-16591A4CE4B5}"/>
              </a:ext>
            </a:extLst>
          </p:cNvPr>
          <p:cNvSpPr txBox="1"/>
          <p:nvPr/>
        </p:nvSpPr>
        <p:spPr>
          <a:xfrm>
            <a:off x="2283903" y="6312604"/>
            <a:ext cx="4576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ODDZIAŁ PRZEDSZKOLNY W LUBOCINIE</a:t>
            </a:r>
          </a:p>
        </p:txBody>
      </p:sp>
    </p:spTree>
    <p:extLst>
      <p:ext uri="{BB962C8B-B14F-4D97-AF65-F5344CB8AC3E}">
        <p14:creationId xmlns:p14="http://schemas.microsoft.com/office/powerpoint/2010/main" val="328299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22492" y="692696"/>
            <a:ext cx="6555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WYDATKÓW INWESTYCYJNYCH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7474E63-0127-4A72-A02A-36425A2B4171}"/>
              </a:ext>
            </a:extLst>
          </p:cNvPr>
          <p:cNvSpPr txBox="1"/>
          <p:nvPr/>
        </p:nvSpPr>
        <p:spPr>
          <a:xfrm>
            <a:off x="3409982" y="1271700"/>
            <a:ext cx="2180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cap="small" dirty="0"/>
              <a:t>Inwestycje oświatowe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4F89D53-CE48-0991-7398-16591A4CE4B5}"/>
              </a:ext>
            </a:extLst>
          </p:cNvPr>
          <p:cNvSpPr txBox="1"/>
          <p:nvPr/>
        </p:nvSpPr>
        <p:spPr>
          <a:xfrm>
            <a:off x="2339752" y="6309320"/>
            <a:ext cx="4576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ODDZIAŁ PRZEDSZKOLNY W SŁAWOSZYNIE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A1BCDE2-E61C-4E22-8740-2AAB2DF9D5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69" y="1751929"/>
            <a:ext cx="5928659" cy="4446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6080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94500" y="675430"/>
            <a:ext cx="6555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/>
              <a:t>WYKONANIE WYDATKÓW INWESTYCYJNYCH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7474E63-0127-4A72-A02A-36425A2B4171}"/>
              </a:ext>
            </a:extLst>
          </p:cNvPr>
          <p:cNvSpPr txBox="1"/>
          <p:nvPr/>
        </p:nvSpPr>
        <p:spPr>
          <a:xfrm>
            <a:off x="3409982" y="1379967"/>
            <a:ext cx="2180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cap="small" dirty="0"/>
              <a:t>Inwestycje oświatowe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9D4D7001-B714-42C8-A992-0A2CB1C80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13350"/>
            <a:ext cx="8064896" cy="425195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b="1" dirty="0"/>
              <a:t>Zakończyliśmy inwestycję dotyczącą </a:t>
            </a:r>
            <a:r>
              <a:rPr lang="pl-PL" b="1" dirty="0">
                <a:solidFill>
                  <a:srgbClr val="00B0F0"/>
                </a:solidFill>
              </a:rPr>
              <a:t>rozbudowy                  i modernizacji jednego z segmentów Szkoły Podstawowej w Krokowej</a:t>
            </a:r>
            <a:r>
              <a:rPr lang="pl-PL" b="1" dirty="0"/>
              <a:t>. W ramach projektu powstało dodatkowych 5 w pełni wyposażonych </a:t>
            </a:r>
            <a:r>
              <a:rPr lang="pl-PL" b="1" dirty="0" err="1"/>
              <a:t>sal</a:t>
            </a:r>
            <a:r>
              <a:rPr lang="pl-PL" b="1" dirty="0"/>
              <a:t> lekcyjnych z zapleczem sanitarnym. Dodatkowo zamontowano windę. Poza tym wyremontowane zostały istniejące kondygnacje znajdujące się w tym segmencie. Zadanie zostało sfinansowane w 100% środkami rezerwy ogólnej KPRM, środkami Rządowego Funduszu Inwestycji Lokalnych, Spółki PEJ oraz osób prywatnych. Wartość zadania – 3,25 mln zł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048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22492" y="692696"/>
            <a:ext cx="6555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WYDATKÓW INWESTYCYJNYCH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7474E63-0127-4A72-A02A-36425A2B4171}"/>
              </a:ext>
            </a:extLst>
          </p:cNvPr>
          <p:cNvSpPr txBox="1"/>
          <p:nvPr/>
        </p:nvSpPr>
        <p:spPr>
          <a:xfrm>
            <a:off x="3481988" y="1345240"/>
            <a:ext cx="2180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cap="small" dirty="0"/>
              <a:t>Inwestycje oświatowe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4F89D53-CE48-0991-7398-16591A4CE4B5}"/>
              </a:ext>
            </a:extLst>
          </p:cNvPr>
          <p:cNvSpPr txBox="1"/>
          <p:nvPr/>
        </p:nvSpPr>
        <p:spPr>
          <a:xfrm>
            <a:off x="863587" y="6237312"/>
            <a:ext cx="7416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SZKOŁA PODSTAWOWA W KROKOWEJ – ODNOWIONY SEGMENT Z WINDĄ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27F91E8-DACB-9786-26A4-8D506AFEA5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708" y="1897172"/>
            <a:ext cx="6442581" cy="4300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7245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300562" y="692696"/>
            <a:ext cx="6555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/>
              <a:t>WYKONANIE WYDATKÓW INWESTYCYJNYCH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7474E63-0127-4A72-A02A-36425A2B4171}"/>
              </a:ext>
            </a:extLst>
          </p:cNvPr>
          <p:cNvSpPr txBox="1"/>
          <p:nvPr/>
        </p:nvSpPr>
        <p:spPr>
          <a:xfrm>
            <a:off x="3409982" y="1362990"/>
            <a:ext cx="2180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cap="small" dirty="0"/>
              <a:t>Inwestycje oświatowe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4F89D53-CE48-0991-7398-16591A4CE4B5}"/>
              </a:ext>
            </a:extLst>
          </p:cNvPr>
          <p:cNvSpPr txBox="1"/>
          <p:nvPr/>
        </p:nvSpPr>
        <p:spPr>
          <a:xfrm>
            <a:off x="1804618" y="6349232"/>
            <a:ext cx="5468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SZKOŁA PODSTAWOWA W KROKOWEJ – SALA LEKCYJNA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0EE35DA-9019-0F75-A410-158D9462A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562" y="1879396"/>
            <a:ext cx="6476930" cy="4322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8107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22492" y="692696"/>
            <a:ext cx="6555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WYDATKÓW INWESTYCYJNYCH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7474E63-0127-4A72-A02A-36425A2B4171}"/>
              </a:ext>
            </a:extLst>
          </p:cNvPr>
          <p:cNvSpPr txBox="1"/>
          <p:nvPr/>
        </p:nvSpPr>
        <p:spPr>
          <a:xfrm>
            <a:off x="3049082" y="1362990"/>
            <a:ext cx="290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b="1" cap="small" dirty="0"/>
              <a:t>Inwestycje w obiekty kultury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9D4D7001-B714-42C8-A992-0A2CB1C80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13350"/>
            <a:ext cx="8064896" cy="425195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b="1" dirty="0">
                <a:solidFill>
                  <a:srgbClr val="00B0F0"/>
                </a:solidFill>
              </a:rPr>
              <a:t>Dom Kultury w Wierzchucinie </a:t>
            </a:r>
            <a:r>
              <a:rPr lang="pl-PL" dirty="0"/>
              <a:t>- wykonano prace remontowe kominów na obiekcie. Wymieniono orynnowanie, lukarny                  i dokonano obróbek blacharskich. Wybudowano system odwodnienia wokół obiektu.</a:t>
            </a:r>
          </a:p>
          <a:p>
            <a:pPr algn="just"/>
            <a:r>
              <a:rPr lang="pl-PL" b="1" dirty="0">
                <a:solidFill>
                  <a:srgbClr val="00B0F0"/>
                </a:solidFill>
              </a:rPr>
              <a:t>Świetlica w Żarnowcu oraz świetlica w Świecinie </a:t>
            </a:r>
            <a:r>
              <a:rPr lang="pl-PL" dirty="0"/>
              <a:t>– otrzymano dofinansowanie w ramach Programu Operacyjnego „Rybactwo i Morze” na lata 2014-2020 na remont i rozbudowę obiektów. Prace dotyczą elementów ogólnobudowlanych, elektrycznych, sanitarnych, gazowych, zagospodarowania terenu wokół. Łączny koszt prac to </a:t>
            </a:r>
            <a:r>
              <a:rPr lang="pl-PL" b="1" dirty="0"/>
              <a:t>316 tys. zł </a:t>
            </a:r>
            <a:r>
              <a:rPr lang="pl-PL" dirty="0"/>
              <a:t>z czego dotacja ma wynieść </a:t>
            </a:r>
            <a:r>
              <a:rPr lang="pl-PL" b="1" dirty="0"/>
              <a:t>99 tys. zł</a:t>
            </a:r>
            <a:r>
              <a:rPr lang="pl-PL" dirty="0"/>
              <a:t>. Zadanie przewidziane do realizacji w 2021 r.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233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0B5F824F-3763-4836-961F-E9DC07E4F1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54" y="548680"/>
            <a:ext cx="1224136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06E57E1-50A0-482F-A7FB-2BADBB2A38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3" y="1196752"/>
            <a:ext cx="8488139" cy="5544616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C9EC507-2273-42AD-88ED-6709CC80E5AD}"/>
              </a:ext>
            </a:extLst>
          </p:cNvPr>
          <p:cNvSpPr txBox="1"/>
          <p:nvPr/>
        </p:nvSpPr>
        <p:spPr>
          <a:xfrm>
            <a:off x="640845" y="4653175"/>
            <a:ext cx="38949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Powierzchnia: 211,83 km</a:t>
            </a:r>
            <a:r>
              <a:rPr lang="pl-PL" baseline="30000" dirty="0"/>
              <a:t>2</a:t>
            </a:r>
          </a:p>
          <a:p>
            <a:r>
              <a:rPr lang="pl-PL" dirty="0"/>
              <a:t>36,46% powierzchni powiatu</a:t>
            </a:r>
          </a:p>
          <a:p>
            <a:r>
              <a:rPr lang="pl-PL" dirty="0"/>
              <a:t>1,16% powierzchni województwa</a:t>
            </a:r>
          </a:p>
          <a:p>
            <a:r>
              <a:rPr lang="pl-PL" dirty="0"/>
              <a:t>Liczba mieszkańców: 10 725</a:t>
            </a:r>
          </a:p>
          <a:p>
            <a:r>
              <a:rPr lang="pl-PL" dirty="0"/>
              <a:t>Gęstość zaludnienia: 50,63 osób na km</a:t>
            </a:r>
            <a:r>
              <a:rPr lang="pl-PL" baseline="30000" dirty="0"/>
              <a:t>2</a:t>
            </a:r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C48F1111-7133-480E-AE7B-3D7CB1E6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53" y="204578"/>
            <a:ext cx="7859216" cy="1045838"/>
          </a:xfrm>
        </p:spPr>
        <p:txBody>
          <a:bodyPr>
            <a:normAutofit/>
          </a:bodyPr>
          <a:lstStyle/>
          <a:p>
            <a:pPr algn="ctr"/>
            <a:r>
              <a:rPr lang="pl-PL" sz="2800" cap="small" dirty="0">
                <a:ln>
                  <a:noFill/>
                </a:ln>
                <a:solidFill>
                  <a:prstClr val="white"/>
                </a:solidFill>
                <a:effectLst/>
                <a:latin typeface="Calibri"/>
                <a:ea typeface="+mn-ea"/>
                <a:cs typeface="+mn-cs"/>
              </a:rPr>
              <a:t>Ogólna charakterystyka gminy </a:t>
            </a:r>
          </a:p>
        </p:txBody>
      </p:sp>
    </p:spTree>
    <p:extLst>
      <p:ext uri="{BB962C8B-B14F-4D97-AF65-F5344CB8AC3E}">
        <p14:creationId xmlns:p14="http://schemas.microsoft.com/office/powerpoint/2010/main" val="2665194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300562" y="692696"/>
            <a:ext cx="6555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/>
              <a:t>WYKONANIE WYDATKÓW INWESTYCYJNYCH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7474E63-0127-4A72-A02A-36425A2B4171}"/>
              </a:ext>
            </a:extLst>
          </p:cNvPr>
          <p:cNvSpPr txBox="1"/>
          <p:nvPr/>
        </p:nvSpPr>
        <p:spPr>
          <a:xfrm>
            <a:off x="3049087" y="1362990"/>
            <a:ext cx="290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cap="small" dirty="0"/>
              <a:t>Inwestycje w obiekty kultury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4F89D53-CE48-0991-7398-16591A4CE4B5}"/>
              </a:ext>
            </a:extLst>
          </p:cNvPr>
          <p:cNvSpPr txBox="1"/>
          <p:nvPr/>
        </p:nvSpPr>
        <p:spPr>
          <a:xfrm>
            <a:off x="1804618" y="6349232"/>
            <a:ext cx="5468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ŚWIETLICA W ŚWIECINIE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6EE4A32-6C9C-E760-FA50-3AF7E41D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031" y="1840506"/>
            <a:ext cx="6631937" cy="452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54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22492" y="692696"/>
            <a:ext cx="6555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WYDATKÓW INWESTYCYJNYCH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7474E63-0127-4A72-A02A-36425A2B4171}"/>
              </a:ext>
            </a:extLst>
          </p:cNvPr>
          <p:cNvSpPr txBox="1"/>
          <p:nvPr/>
        </p:nvSpPr>
        <p:spPr>
          <a:xfrm>
            <a:off x="2049258" y="1344517"/>
            <a:ext cx="504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b="1" cap="small" dirty="0"/>
              <a:t>Inwestycje w infrastrukturę sportową i rekreacyjną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9D4D7001-B714-42C8-A992-0A2CB1C80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2450"/>
            <a:ext cx="8064896" cy="309871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dirty="0"/>
              <a:t>Wykonaliśmy kompleksową modernizację ścieżki rowerowej asfaltowej na trasie Krokowa – Swarzewo. Wykonano 7,8 km ścieżki asfaltowej wraz z 3 miejscami postojowymi w Krokowej, Sławoszynie i Kłaninie. Inwestycja kosztowała ponad 2 mln zł,  z czego znaczne wsparcie otrzymaliśmy ze środków unijnych.  </a:t>
            </a:r>
          </a:p>
          <a:p>
            <a:pPr algn="just"/>
            <a:r>
              <a:rPr lang="pl-PL" dirty="0"/>
              <a:t>Przystąpiliśmy do realizacji kolejnego odcinka ścieżki rowerowej               w miejscowości Białogóra (ul. Lubiatowska i </a:t>
            </a:r>
            <a:r>
              <a:rPr lang="pl-PL" dirty="0" err="1"/>
              <a:t>Jastaka</a:t>
            </a:r>
            <a:r>
              <a:rPr lang="pl-PL" dirty="0"/>
              <a:t>). Prace będą trwały do późnej wiosny 2022 r. W ramach realizacji całości projektu czeka nas także remont ścieżki gruntowej na „nadmorskiej” trasie  Sławoszyno – Karwieńskie Błota – Dębki – Białogóra. Całość prac powinniśmy zakończyć do wakacji 2022 r.</a:t>
            </a:r>
          </a:p>
        </p:txBody>
      </p:sp>
    </p:spTree>
    <p:extLst>
      <p:ext uri="{BB962C8B-B14F-4D97-AF65-F5344CB8AC3E}">
        <p14:creationId xmlns:p14="http://schemas.microsoft.com/office/powerpoint/2010/main" val="612559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300562" y="692696"/>
            <a:ext cx="6555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/>
              <a:t>WYKONANIE WYDATKÓW INWESTYCYJNYCH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7474E63-0127-4A72-A02A-36425A2B4171}"/>
              </a:ext>
            </a:extLst>
          </p:cNvPr>
          <p:cNvSpPr txBox="1"/>
          <p:nvPr/>
        </p:nvSpPr>
        <p:spPr>
          <a:xfrm>
            <a:off x="3049087" y="1362990"/>
            <a:ext cx="290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cap="small" dirty="0"/>
              <a:t>Inwestycje w obiekty kultury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4F89D53-CE48-0991-7398-16591A4CE4B5}"/>
              </a:ext>
            </a:extLst>
          </p:cNvPr>
          <p:cNvSpPr txBox="1"/>
          <p:nvPr/>
        </p:nvSpPr>
        <p:spPr>
          <a:xfrm>
            <a:off x="1300562" y="6399560"/>
            <a:ext cx="655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MIEJSCE POSTOJOWE PRZY ŚCIEŻCE ROWEROWEJ - KROKOWA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DDA3E34-9F1A-D1A4-9701-DFDCEE6FA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620" y="1710731"/>
            <a:ext cx="6840760" cy="47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23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22492" y="692696"/>
            <a:ext cx="6555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WYDATKÓW INWESTYCYJNYCH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7474E63-0127-4A72-A02A-36425A2B4171}"/>
              </a:ext>
            </a:extLst>
          </p:cNvPr>
          <p:cNvSpPr txBox="1"/>
          <p:nvPr/>
        </p:nvSpPr>
        <p:spPr>
          <a:xfrm>
            <a:off x="1009294" y="1344517"/>
            <a:ext cx="676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b="1" cap="small" dirty="0"/>
              <a:t>Inwestycje w zakresie infrastruktury drogowej i kanalizacji deszczowej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9D4D7001-B714-42C8-A992-0A2CB1C80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26" y="1988840"/>
            <a:ext cx="8064896" cy="3621403"/>
          </a:xfrm>
        </p:spPr>
        <p:txBody>
          <a:bodyPr>
            <a:normAutofit fontScale="55000" lnSpcReduction="20000"/>
          </a:bodyPr>
          <a:lstStyle/>
          <a:p>
            <a:pPr marL="64008" indent="0" algn="just">
              <a:buNone/>
            </a:pPr>
            <a:r>
              <a:rPr lang="pl-PL" b="1" dirty="0"/>
              <a:t>Najważniejsze zadania realizowane w 2021 r.:</a:t>
            </a:r>
          </a:p>
          <a:p>
            <a:pPr marL="64008" indent="0" algn="just">
              <a:buNone/>
            </a:pPr>
            <a:r>
              <a:rPr lang="pl-PL" b="1" dirty="0"/>
              <a:t>Rządowy Fundusz Rozwoju Dróg edycja 2020 - realizowane inwestycje drogowe wieloletnie w miejscowościach Wierzchucino, Żarnowiec i Krokowa:</a:t>
            </a:r>
          </a:p>
          <a:p>
            <a:pPr marL="64008" indent="0" algn="just">
              <a:buNone/>
            </a:pPr>
            <a:r>
              <a:rPr lang="pl-PL" b="1" dirty="0"/>
              <a:t>• </a:t>
            </a:r>
            <a:r>
              <a:rPr lang="pl-PL" b="1" dirty="0">
                <a:solidFill>
                  <a:srgbClr val="00B0F0"/>
                </a:solidFill>
              </a:rPr>
              <a:t>Wierzchucino</a:t>
            </a:r>
            <a:r>
              <a:rPr lang="pl-PL" b="1" dirty="0"/>
              <a:t> (</a:t>
            </a:r>
            <a:r>
              <a:rPr lang="pl-PL" b="1" dirty="0">
                <a:solidFill>
                  <a:srgbClr val="00B0F0"/>
                </a:solidFill>
              </a:rPr>
              <a:t>ulice: Kaszubska, Nowa i Słoneczna</a:t>
            </a:r>
            <a:r>
              <a:rPr lang="pl-PL" b="1" dirty="0"/>
              <a:t>) – zakres obejmuje nawierzchnię drogową z kostki betonowej wraz z chodnikami oraz kanalizacją deszczową i wymianą sieci wodociągowej azbestowo - cementowej. Ulica Słoneczna została wykonana. Na ulicy </a:t>
            </a:r>
            <a:r>
              <a:rPr lang="pl-PL" b="1" dirty="0">
                <a:solidFill>
                  <a:srgbClr val="00B0F0"/>
                </a:solidFill>
              </a:rPr>
              <a:t>Leśnej</a:t>
            </a:r>
            <a:r>
              <a:rPr lang="pl-PL" b="1" dirty="0"/>
              <a:t> inwestycja polega na przebudowie kanalizacji deszczowej wraz                                 z odtworzeniem asfaltu i wymianą sieci wodociągowej azbestowo - cementowej. </a:t>
            </a:r>
          </a:p>
          <a:p>
            <a:pPr marL="64008" indent="0" algn="just">
              <a:buNone/>
            </a:pPr>
            <a:r>
              <a:rPr lang="pl-PL" b="1" dirty="0"/>
              <a:t>• </a:t>
            </a:r>
            <a:r>
              <a:rPr lang="pl-PL" b="1" dirty="0">
                <a:solidFill>
                  <a:srgbClr val="00B0F0"/>
                </a:solidFill>
              </a:rPr>
              <a:t>Żarnowiec</a:t>
            </a:r>
            <a:r>
              <a:rPr lang="pl-PL" b="1" dirty="0"/>
              <a:t> (</a:t>
            </a:r>
            <a:r>
              <a:rPr lang="pl-PL" b="1" dirty="0">
                <a:solidFill>
                  <a:srgbClr val="00B0F0"/>
                </a:solidFill>
              </a:rPr>
              <a:t>ul. Wiśniowa, Kwiatowa oraz Na Stoku</a:t>
            </a:r>
            <a:r>
              <a:rPr lang="pl-PL" b="1" dirty="0"/>
              <a:t>) - zakres obejmuje nawierzchnię drogową z kostki betonowej oraz kanalizacją deszczową. Dodatkowo wymieniony został wodociąg na ulicy </a:t>
            </a:r>
            <a:r>
              <a:rPr lang="pl-PL" b="1" dirty="0">
                <a:solidFill>
                  <a:srgbClr val="00B0F0"/>
                </a:solidFill>
              </a:rPr>
              <a:t>Kwiatowej</a:t>
            </a:r>
            <a:r>
              <a:rPr lang="pl-PL" b="1" dirty="0"/>
              <a:t>. </a:t>
            </a:r>
          </a:p>
          <a:p>
            <a:pPr marL="64008" indent="0" algn="just">
              <a:buNone/>
            </a:pPr>
            <a:r>
              <a:rPr lang="pl-PL" b="1" dirty="0"/>
              <a:t>• </a:t>
            </a:r>
            <a:r>
              <a:rPr lang="pl-PL" b="1" dirty="0">
                <a:solidFill>
                  <a:srgbClr val="00B0F0"/>
                </a:solidFill>
              </a:rPr>
              <a:t>Krokowa</a:t>
            </a:r>
            <a:r>
              <a:rPr lang="pl-PL" b="1" dirty="0"/>
              <a:t> (</a:t>
            </a:r>
            <a:r>
              <a:rPr lang="pl-PL" b="1" dirty="0">
                <a:solidFill>
                  <a:srgbClr val="00B0F0"/>
                </a:solidFill>
              </a:rPr>
              <a:t>ul. Ogrodowa, Szkolna i Żarnowiecka</a:t>
            </a:r>
            <a:r>
              <a:rPr lang="pl-PL" b="1" dirty="0"/>
              <a:t>) - wykonane zostaną nawierzchnie asfaltowe, z kostki betonowej zarówno części jezdnych jak i chodników. Wykonana zostanie także kanalizacja deszczowa oraz oświetlenie. Ponadto w 2021 r. dodatkowo wykonano </a:t>
            </a:r>
            <a:r>
              <a:rPr lang="pl-PL" b="1" dirty="0">
                <a:solidFill>
                  <a:srgbClr val="00B0F0"/>
                </a:solidFill>
              </a:rPr>
              <a:t>parking przy ul. Szkolnej </a:t>
            </a:r>
            <a:r>
              <a:rPr lang="pl-PL" b="1" dirty="0"/>
              <a:t>(na terenie po byłym budynku UG).</a:t>
            </a:r>
          </a:p>
        </p:txBody>
      </p:sp>
    </p:spTree>
    <p:extLst>
      <p:ext uri="{BB962C8B-B14F-4D97-AF65-F5344CB8AC3E}">
        <p14:creationId xmlns:p14="http://schemas.microsoft.com/office/powerpoint/2010/main" val="2289445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22492" y="692696"/>
            <a:ext cx="6555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WYDATKÓW INWESTYCYJNYCH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7474E63-0127-4A72-A02A-36425A2B4171}"/>
              </a:ext>
            </a:extLst>
          </p:cNvPr>
          <p:cNvSpPr txBox="1"/>
          <p:nvPr/>
        </p:nvSpPr>
        <p:spPr>
          <a:xfrm>
            <a:off x="3699998" y="1412317"/>
            <a:ext cx="174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cap="small" dirty="0"/>
              <a:t>Drogi śródpolne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9D4D7001-B714-42C8-A992-0A2CB1C80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26" y="1916833"/>
            <a:ext cx="8064896" cy="1512167"/>
          </a:xfrm>
        </p:spPr>
        <p:txBody>
          <a:bodyPr>
            <a:normAutofit fontScale="70000" lnSpcReduction="20000"/>
          </a:bodyPr>
          <a:lstStyle/>
          <a:p>
            <a:pPr marL="64008" indent="0" algn="just">
              <a:buNone/>
            </a:pPr>
            <a:r>
              <a:rPr lang="pl-PL" dirty="0"/>
              <a:t>Wykonaliśmy prace polegające na </a:t>
            </a:r>
            <a:r>
              <a:rPr lang="pl-PL" dirty="0">
                <a:solidFill>
                  <a:srgbClr val="00B0F0"/>
                </a:solidFill>
              </a:rPr>
              <a:t>modernizacji drogi gminnej                 w Goszczynie</a:t>
            </a:r>
            <a:r>
              <a:rPr lang="pl-PL" dirty="0"/>
              <a:t>. Dzięki uzyskanej dotacji przeznaczonej na dofinansowanie urządzenia dróg dojazdowych do gruntów rolnych, wykonaliśmy                       w  technologii asfaltowej odcinek na długości 722 m. Wartość zadania to 214,99 tys. zł, zaś kwota dotacji to 106,38 tys. zł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D663506-F729-A6B5-C46A-21A295818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908" y="3261817"/>
            <a:ext cx="4090771" cy="312751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6BC87F0-D084-05B2-7230-2ADDCCFB885E}"/>
              </a:ext>
            </a:extLst>
          </p:cNvPr>
          <p:cNvSpPr txBox="1"/>
          <p:nvPr/>
        </p:nvSpPr>
        <p:spPr>
          <a:xfrm>
            <a:off x="2114115" y="6389336"/>
            <a:ext cx="4586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NOWA NAWIERZCHNIA DROGI W GOSZCZYNIE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8403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22492" y="692696"/>
            <a:ext cx="6555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WYDATKÓW INWESTYCYJNYCH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7474E63-0127-4A72-A02A-36425A2B4171}"/>
              </a:ext>
            </a:extLst>
          </p:cNvPr>
          <p:cNvSpPr txBox="1"/>
          <p:nvPr/>
        </p:nvSpPr>
        <p:spPr>
          <a:xfrm>
            <a:off x="2922989" y="1386346"/>
            <a:ext cx="329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l-PL" b="1" cap="small" dirty="0"/>
              <a:t>Pozostałe chodniki i drogi gminne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B6D7CE6-7452-41E6-AC12-C410A55BF74E}"/>
              </a:ext>
            </a:extLst>
          </p:cNvPr>
          <p:cNvSpPr txBox="1"/>
          <p:nvPr/>
        </p:nvSpPr>
        <p:spPr>
          <a:xfrm>
            <a:off x="2283689" y="6332564"/>
            <a:ext cx="4576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i="1" cap="small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Chodnik przy ul. Harcerskiej w Białogórze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1D7343-63A6-31EA-FD03-4328142E3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1618200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pl-PL" dirty="0"/>
              <a:t>Mniejsze inwestycje zostały zrealizowane m.in. w: </a:t>
            </a:r>
          </a:p>
          <a:p>
            <a:r>
              <a:rPr lang="pl-PL" dirty="0">
                <a:solidFill>
                  <a:srgbClr val="00B0F0"/>
                </a:solidFill>
              </a:rPr>
              <a:t>Białogórze</a:t>
            </a:r>
            <a:r>
              <a:rPr lang="pl-PL" dirty="0"/>
              <a:t> (chodnik  przy ul. Harcerskiej),  </a:t>
            </a:r>
          </a:p>
          <a:p>
            <a:r>
              <a:rPr lang="pl-PL" dirty="0">
                <a:solidFill>
                  <a:srgbClr val="00B0F0"/>
                </a:solidFill>
              </a:rPr>
              <a:t>Sławoszynie</a:t>
            </a:r>
            <a:r>
              <a:rPr lang="pl-PL" dirty="0"/>
              <a:t> (płyty YOMB na ul. </a:t>
            </a:r>
            <a:r>
              <a:rPr lang="pl-PL" dirty="0" err="1"/>
              <a:t>Jagalskiego</a:t>
            </a:r>
            <a:r>
              <a:rPr lang="pl-PL" dirty="0"/>
              <a:t> i Dębickiego oraz miejsca postojowe przy obiekcie przedszkolnym). Na te zadania wydatkowaliśmy ponad 272 tys. zł.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4E5A4C6-3456-5E9B-1991-4A4F7AEFF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240" y="3410125"/>
            <a:ext cx="2959503" cy="29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10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2270729" y="727827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GOSPODARKA PRZESTRZENNA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9D4D7001-B714-42C8-A992-0A2CB1C80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272" y="1772816"/>
            <a:ext cx="8116168" cy="4824536"/>
          </a:xfrm>
        </p:spPr>
        <p:txBody>
          <a:bodyPr>
            <a:normAutofit fontScale="70000" lnSpcReduction="20000"/>
          </a:bodyPr>
          <a:lstStyle/>
          <a:p>
            <a:pPr marL="64008" indent="0" algn="just">
              <a:buNone/>
            </a:pPr>
            <a:r>
              <a:rPr lang="pl-PL" dirty="0"/>
              <a:t>Nadal w 2021 r. podstawowym dokumentem planistycznym określającym politykę przestrzenną gminy było Studium zatwierdzone uchwałą Rady Gminy Krokowa z dnia 29.12.2010 r. Nr III/23/2010, zmienione uchwałą Rady Gminy Krokowa z dn. 28.03.2014 r. Nr XLIII/464/2014 i uchwałą Rady Gminy Krokowa z dn. 29.05.2014 r. Nr XLVI/504/2014.</a:t>
            </a:r>
          </a:p>
          <a:p>
            <a:pPr marL="64008" indent="0" algn="just">
              <a:buNone/>
            </a:pPr>
            <a:r>
              <a:rPr lang="pl-PL" dirty="0"/>
              <a:t>W celu realizacji uchwały Nr XI/119/2019 Rady Gminy Krokowa z dnia 19 czerwca 2019 r w sprawie przystąpienia do sporządzania Studium uwarunkowań i kierunków zagospodarowania przestrzennego Gminy Krokowa odbyły się posiedzenia Gminnej Komisji Urbanistyczno-Architektonicznej. Ze względu na specyfikę położenia Gminy Krokowa               i istniejące tereny problemowe, Komisja analizowała zakres prac planistycznych i możliwość wskazania kryteriów wykonawcy, który dawałby gwarancję należytego wykonania dokumentu.</a:t>
            </a:r>
          </a:p>
          <a:p>
            <a:pPr marL="64008" indent="0" algn="just">
              <a:buNone/>
            </a:pPr>
            <a:r>
              <a:rPr lang="pl-PL" dirty="0"/>
              <a:t>Wyłonienie wykonawcy nowego dokumentu studium wraz z prognozą oddziaływania na środowisko przewidziane na 2021 r. przesunęło się do 2022 roku.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78FCEB8-330A-4C50-AF73-0CD0DE464159}"/>
              </a:ext>
            </a:extLst>
          </p:cNvPr>
          <p:cNvSpPr txBox="1"/>
          <p:nvPr/>
        </p:nvSpPr>
        <p:spPr>
          <a:xfrm>
            <a:off x="495314" y="1196752"/>
            <a:ext cx="837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b="1" cap="small" dirty="0"/>
              <a:t>Studium Uwarunkowań I Kierunków Zagospodarowania Przestrzennego Gminy Krokowa</a:t>
            </a:r>
          </a:p>
        </p:txBody>
      </p:sp>
    </p:spTree>
    <p:extLst>
      <p:ext uri="{BB962C8B-B14F-4D97-AF65-F5344CB8AC3E}">
        <p14:creationId xmlns:p14="http://schemas.microsoft.com/office/powerpoint/2010/main" val="1438595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2270729" y="727827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GOSPODARKA PRZESTRZENNA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9D4D7001-B714-42C8-A992-0A2CB1C80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272" y="1773831"/>
            <a:ext cx="8116168" cy="4751513"/>
          </a:xfrm>
        </p:spPr>
        <p:txBody>
          <a:bodyPr>
            <a:normAutofit fontScale="92500" lnSpcReduction="20000"/>
          </a:bodyPr>
          <a:lstStyle/>
          <a:p>
            <a:pPr marL="64008" indent="0" algn="just">
              <a:buNone/>
            </a:pPr>
            <a:r>
              <a:rPr lang="pl-PL" sz="1600" dirty="0"/>
              <a:t>W okresie od dnia 1 stycznia 2021 r. do dnia 31 grudnia 2021 r. na obszarze gminy Krokowa obowiązywało 55 miejscowych planów zagospodarowania przestrzennego obejmujących tereny                    o powierzchni ok. 4 484 ha, co stanowi 20,98% powierzchni gminy. </a:t>
            </a:r>
          </a:p>
          <a:p>
            <a:pPr marL="64008" indent="0" algn="just">
              <a:buNone/>
            </a:pPr>
            <a:r>
              <a:rPr lang="pl-PL" sz="1600" dirty="0"/>
              <a:t>W 2021 r. toczyło się dwanaście procedur dotyczących sporządzenia nowych planów miejscowych na terenie gminy Krokowa.</a:t>
            </a:r>
          </a:p>
          <a:p>
            <a:pPr marL="64008" indent="0" algn="just">
              <a:buNone/>
            </a:pPr>
            <a:r>
              <a:rPr lang="pl-PL" sz="1600" dirty="0"/>
              <a:t>Po wieloletnich procedurach w 2021 r. Rada Gminy Krokowa </a:t>
            </a:r>
            <a:r>
              <a:rPr lang="pl-PL" sz="1600" dirty="0">
                <a:solidFill>
                  <a:srgbClr val="00B0F0"/>
                </a:solidFill>
              </a:rPr>
              <a:t>uchwaliła trzy miejscowe plany dla części terenów zwartych obszarów rolnych i leśnych, położonych w rejonie „Łąk </a:t>
            </a:r>
            <a:r>
              <a:rPr lang="pl-PL" sz="1600" dirty="0" err="1">
                <a:solidFill>
                  <a:srgbClr val="00B0F0"/>
                </a:solidFill>
              </a:rPr>
              <a:t>Odargowskich</a:t>
            </a:r>
            <a:r>
              <a:rPr lang="pl-PL" sz="1600" dirty="0">
                <a:solidFill>
                  <a:srgbClr val="00B0F0"/>
                </a:solidFill>
              </a:rPr>
              <a:t>” i „Łąk Karwieńskich”, dla fragmentu wsi Wierzchucino i dla wsi Sławoszyno, o łącznej powierzchni ok. 418 ha.</a:t>
            </a:r>
          </a:p>
          <a:p>
            <a:pPr marL="64008" indent="0" algn="just">
              <a:buNone/>
            </a:pPr>
            <a:r>
              <a:rPr lang="pl-PL" sz="1600" dirty="0"/>
              <a:t>Wejście w życie sporządzonych planów uzupełni ochronę pasa nadbrzeżnego ponieważ plany te przewidują przeznaczenie terenów sąsiadujących z pasem ochronnym jako tereny rolne z zakazem zabudowy. </a:t>
            </a:r>
            <a:r>
              <a:rPr lang="pl-PL" sz="1600" dirty="0">
                <a:solidFill>
                  <a:srgbClr val="00B0F0"/>
                </a:solidFill>
              </a:rPr>
              <a:t>Ta koncepcja kształtowania przestrzeni została zawarta w studium gminy (w którym teren ten znajduje się w strefie funkcjonalnej „obszary rolnicze i zieleni krajobrazowej”) oraz ma za zadanie ograniczać ekspansję inwestycyjną dotyczącą tego terenu i zapobiegać rozlewaniu się zabudowy na tereny rolne.</a:t>
            </a:r>
          </a:p>
          <a:p>
            <a:pPr marL="64008" indent="0" algn="just">
              <a:buNone/>
            </a:pPr>
            <a:r>
              <a:rPr lang="pl-PL" sz="1600" dirty="0"/>
              <a:t>Tak duże powierzchnie planów pretendują gminę do bycia w czołówce gmin województwa pomorskiego o największej powierzchni terenów objętych planami (z wyłączeniem lasów i gruntów pod wodami).</a:t>
            </a:r>
          </a:p>
          <a:p>
            <a:pPr marL="64008" indent="0" algn="just">
              <a:buNone/>
            </a:pPr>
            <a:r>
              <a:rPr lang="pl-PL" sz="1600" dirty="0"/>
              <a:t>Pod koniec 2021 r. trwały prace nad planem dla wsi Białogóry, dla dwóch fragmentów wsi Wierzchucino, Kłanina, Prusewa, Krokowej, dla wsi Karwieńskie Błoto Pierwsze i Karwieńskie Błoto Drugie, dla dz. w Dębkach, Lubkowie i Świecinie oraz Sulicicach. Nie wyłoniono jeszcze wykonawców planu miejscowego dla „Dębek Wschodnich”.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78FCEB8-330A-4C50-AF73-0CD0DE464159}"/>
              </a:ext>
            </a:extLst>
          </p:cNvPr>
          <p:cNvSpPr txBox="1"/>
          <p:nvPr/>
        </p:nvSpPr>
        <p:spPr>
          <a:xfrm>
            <a:off x="2123728" y="1250611"/>
            <a:ext cx="504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b="1" cap="small" dirty="0"/>
              <a:t>Miejscowe Plany Zagospodarowania Przestrzennego</a:t>
            </a:r>
          </a:p>
        </p:txBody>
      </p:sp>
    </p:spTree>
    <p:extLst>
      <p:ext uri="{BB962C8B-B14F-4D97-AF65-F5344CB8AC3E}">
        <p14:creationId xmlns:p14="http://schemas.microsoft.com/office/powerpoint/2010/main" val="1711522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2270729" y="727827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GOSPODARKA PRZESTRZENNA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78FCEB8-330A-4C50-AF73-0CD0DE464159}"/>
              </a:ext>
            </a:extLst>
          </p:cNvPr>
          <p:cNvSpPr txBox="1"/>
          <p:nvPr/>
        </p:nvSpPr>
        <p:spPr>
          <a:xfrm>
            <a:off x="2123728" y="1250611"/>
            <a:ext cx="504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b="1" cap="small" dirty="0"/>
              <a:t>Miejscowe Plany Zagospodarowania Przestrzennego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9BC11A1-573B-E30D-E575-EEF79DE1B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0287" y="1619942"/>
            <a:ext cx="7340782" cy="4977409"/>
          </a:xfrm>
        </p:spPr>
      </p:pic>
    </p:spTree>
    <p:extLst>
      <p:ext uri="{BB962C8B-B14F-4D97-AF65-F5344CB8AC3E}">
        <p14:creationId xmlns:p14="http://schemas.microsoft.com/office/powerpoint/2010/main" val="225994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2270729" y="727827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GOSPODARKA PRZESTRZENNA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9D4D7001-B714-42C8-A992-0A2CB1C80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98" y="2276872"/>
            <a:ext cx="8116168" cy="2592287"/>
          </a:xfrm>
        </p:spPr>
        <p:txBody>
          <a:bodyPr>
            <a:normAutofit fontScale="85000" lnSpcReduction="10000"/>
          </a:bodyPr>
          <a:lstStyle/>
          <a:p>
            <a:pPr marL="64008" indent="0" algn="just">
              <a:buNone/>
            </a:pPr>
            <a:r>
              <a:rPr lang="pl-PL" dirty="0"/>
              <a:t>W 2021 r. łącznie zostało wydanych 156 decyzji, w tym 29 decyzji odmownych. Ilość wydanych decyzji jest porównywalna z 2020 r. – 137 decyzji, w tym 40 odmownych, co świadczy w dalszym ciągu o atrakcyjności inwestycyjnej gminy. Nadal najwięcej decyzji wydawanych było na inwestycje dotyczące zabudowy mieszkaniowej jednorodzinnej i zabudowy zagrodowej.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78FCEB8-330A-4C50-AF73-0CD0DE464159}"/>
              </a:ext>
            </a:extLst>
          </p:cNvPr>
          <p:cNvSpPr txBox="1"/>
          <p:nvPr/>
        </p:nvSpPr>
        <p:spPr>
          <a:xfrm>
            <a:off x="1678259" y="1243994"/>
            <a:ext cx="578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b="1" cap="small" dirty="0"/>
              <a:t>Decyzje o Warunkach Zabudowy i Zagospodarowania Terenu</a:t>
            </a:r>
          </a:p>
        </p:txBody>
      </p:sp>
    </p:spTree>
    <p:extLst>
      <p:ext uri="{BB962C8B-B14F-4D97-AF65-F5344CB8AC3E}">
        <p14:creationId xmlns:p14="http://schemas.microsoft.com/office/powerpoint/2010/main" val="60797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07279A-41FD-43E0-8ECA-A1F793C2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05322"/>
          </a:xfrm>
        </p:spPr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969B4172-E51F-48F7-ABB7-B347D2A43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244853"/>
              </p:ext>
            </p:extLst>
          </p:nvPr>
        </p:nvGraphicFramePr>
        <p:xfrm>
          <a:off x="251520" y="116632"/>
          <a:ext cx="8568952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77F001EE-F7A8-4C51-BF2B-B62A8AB7EC88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8198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2270729" y="727827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GOSPODARKA PRZESTRZENNA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78FCEB8-330A-4C50-AF73-0CD0DE464159}"/>
              </a:ext>
            </a:extLst>
          </p:cNvPr>
          <p:cNvSpPr txBox="1"/>
          <p:nvPr/>
        </p:nvSpPr>
        <p:spPr>
          <a:xfrm>
            <a:off x="1678259" y="1243994"/>
            <a:ext cx="578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b="1" cap="small" dirty="0"/>
              <a:t>Decyzje o Warunkach Zabudowy i Zagospodarowania Terenu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CDA84A2-F043-F695-FEEE-DD96AB397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32969" y="1613326"/>
            <a:ext cx="7218946" cy="4841449"/>
          </a:xfrm>
        </p:spPr>
      </p:pic>
    </p:spTree>
    <p:extLst>
      <p:ext uri="{BB962C8B-B14F-4D97-AF65-F5344CB8AC3E}">
        <p14:creationId xmlns:p14="http://schemas.microsoft.com/office/powerpoint/2010/main" val="508906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7474E63-0127-4A72-A02A-36425A2B4171}"/>
              </a:ext>
            </a:extLst>
          </p:cNvPr>
          <p:cNvSpPr txBox="1"/>
          <p:nvPr/>
        </p:nvSpPr>
        <p:spPr>
          <a:xfrm>
            <a:off x="1917242" y="1044867"/>
            <a:ext cx="5407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lvl="0">
              <a:defRPr b="1" cap="small"/>
            </a:lvl1pPr>
          </a:lstStyle>
          <a:p>
            <a:r>
              <a:rPr lang="pl-PL" dirty="0"/>
              <a:t>Sprzedaż i dzierżawa gruntów z zasobu Gminy Krokowa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8B5CE68-7FBF-43B8-9052-0A7E0D262C46}"/>
              </a:ext>
            </a:extLst>
          </p:cNvPr>
          <p:cNvSpPr/>
          <p:nvPr/>
        </p:nvSpPr>
        <p:spPr>
          <a:xfrm>
            <a:off x="1819716" y="314653"/>
            <a:ext cx="5504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/>
              <a:t>GOSPODARKA NIERUCHOMOŚCIAMI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BAE8A731-C917-465E-9339-ADD7DF4E2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3" y="1846247"/>
            <a:ext cx="7848872" cy="3382953"/>
          </a:xfrm>
        </p:spPr>
        <p:txBody>
          <a:bodyPr>
            <a:normAutofit fontScale="70000" lnSpcReduction="20000"/>
          </a:bodyPr>
          <a:lstStyle/>
          <a:p>
            <a:pPr marL="64008" indent="0" algn="just">
              <a:buNone/>
            </a:pPr>
            <a:r>
              <a:rPr lang="pl-PL" sz="2600" dirty="0"/>
              <a:t>W okresie od 1 stycznia do 31 grudnia 2021 roku, w ramach gospodarki nieruchomościami:</a:t>
            </a:r>
          </a:p>
          <a:p>
            <a:pPr algn="just"/>
            <a:r>
              <a:rPr lang="pl-PL" sz="2600" dirty="0"/>
              <a:t>sprzedano 20 działek o powierzchni ogółem 3,9 ha i łącznej cenie 1 934 831 złotych netto, pod budownictwo mieszkaniowe jednorodzinne,</a:t>
            </a:r>
          </a:p>
          <a:p>
            <a:pPr algn="just"/>
            <a:r>
              <a:rPr lang="pl-PL" sz="2600" dirty="0"/>
              <a:t>sprzedano 1 działkę o powierzchni 0,4500 ha za cenę 226 240 złotych netto, pod budownictwo wielorodzinne,</a:t>
            </a:r>
          </a:p>
          <a:p>
            <a:pPr algn="just"/>
            <a:r>
              <a:rPr lang="pl-PL" sz="2600" dirty="0"/>
              <a:t>sprzedano 8 działek o powierzchni ogółem 0,1627 ha i łącznej cenie 42 133 złotych netto (dla poprawienia warunków zagospodarowania nieruchomości przyległej),</a:t>
            </a:r>
          </a:p>
          <a:p>
            <a:pPr algn="just"/>
            <a:r>
              <a:rPr lang="pl-PL" sz="2600" dirty="0"/>
              <a:t>zbyto w drodze zasiedzenia na rzecz osób fizycznych – 4 działki o łącznej powierzchni 0,8000 ha, </a:t>
            </a:r>
          </a:p>
          <a:p>
            <a:pPr algn="just"/>
            <a:r>
              <a:rPr lang="pl-PL" sz="2600" dirty="0"/>
              <a:t>zawarto łącznie 29 umów dzierżaw, z czego 11 umów na cele nierolnicze, 18 umów na cele rolnicze.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625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89F4F68-2117-480D-849D-F1CB87C718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7474E63-0127-4A72-A02A-36425A2B4171}"/>
              </a:ext>
            </a:extLst>
          </p:cNvPr>
          <p:cNvSpPr txBox="1"/>
          <p:nvPr/>
        </p:nvSpPr>
        <p:spPr>
          <a:xfrm>
            <a:off x="1917242" y="1044867"/>
            <a:ext cx="5337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lvl="0">
              <a:defRPr b="1" cap="small"/>
            </a:lvl1pPr>
          </a:lstStyle>
          <a:p>
            <a:r>
              <a:rPr lang="pl-PL" dirty="0"/>
              <a:t>Pozyskiwanie nieruchomości do zasobu Gminy Krokowa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8B5CE68-7FBF-43B8-9052-0A7E0D262C46}"/>
              </a:ext>
            </a:extLst>
          </p:cNvPr>
          <p:cNvSpPr/>
          <p:nvPr/>
        </p:nvSpPr>
        <p:spPr>
          <a:xfrm>
            <a:off x="1819716" y="314653"/>
            <a:ext cx="5504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/>
              <a:t>GOSPODARKA NIERUCHOMOŚCIAMI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BAE8A731-C917-465E-9339-ADD7DF4E2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3" y="1621193"/>
            <a:ext cx="7848872" cy="4688127"/>
          </a:xfrm>
        </p:spPr>
        <p:txBody>
          <a:bodyPr>
            <a:normAutofit fontScale="62500" lnSpcReduction="20000"/>
          </a:bodyPr>
          <a:lstStyle/>
          <a:p>
            <a:pPr marL="64008" indent="0" algn="just">
              <a:buNone/>
            </a:pPr>
            <a:r>
              <a:rPr lang="pl-PL" sz="2600" dirty="0"/>
              <a:t>W 2021 roku, w ramach zadań związanych z pozyskiwaniem nieruchomości do zasobu gminnego nabyto:</a:t>
            </a:r>
          </a:p>
          <a:p>
            <a:pPr algn="just"/>
            <a:r>
              <a:rPr lang="pl-PL" sz="2600" dirty="0"/>
              <a:t>w drodze cywilno-prawnej;</a:t>
            </a:r>
          </a:p>
          <a:p>
            <a:pPr lvl="1" algn="just"/>
            <a:r>
              <a:rPr lang="pl-PL" sz="2200" dirty="0"/>
              <a:t>nieodpłatne przekazanie od Krajowego Ośrodka Wsparcia Rolnictwa – 2 działek o powierzchni ogółem 0,1035 ha,</a:t>
            </a:r>
          </a:p>
          <a:p>
            <a:pPr lvl="1" algn="just"/>
            <a:r>
              <a:rPr lang="pl-PL" sz="2200" dirty="0"/>
              <a:t>odpłatne nabycie od osoby fizycznej – 3 działek o łącznej powierzchni 0,0800 ha, za cenę        31 240,00 zł netto,</a:t>
            </a:r>
          </a:p>
          <a:p>
            <a:pPr lvl="1" algn="just"/>
            <a:r>
              <a:rPr lang="pl-PL" sz="2200" dirty="0"/>
              <a:t>nieodpłatne przekazanie od osób fizycznych – 1 działki o powierzchni 0,3896 ha,</a:t>
            </a:r>
          </a:p>
          <a:p>
            <a:pPr algn="just"/>
            <a:r>
              <a:rPr lang="pl-PL" sz="2600" dirty="0"/>
              <a:t>w drodze przejęcia z mocy prawa w trybie art. 98 ustawy o gospodarce nieruchomościami - 9 działek o łącznej powierzchni 0,5419 ha.</a:t>
            </a:r>
          </a:p>
          <a:p>
            <a:pPr algn="just"/>
            <a:r>
              <a:rPr lang="pl-PL" sz="2600" dirty="0"/>
              <a:t>nieodpłatne nabycie w drodze darowizny od Skarbu Państwa – 2 działek o powierzchni ogółem 0,0167 ha, </a:t>
            </a:r>
          </a:p>
          <a:p>
            <a:pPr algn="just"/>
            <a:r>
              <a:rPr lang="pl-PL" sz="2600" dirty="0"/>
              <a:t>w drodze przejęcia z mocy prawa na podstawie art. 13 ust 2 i 4 w związku z art. 1 pkt 1 ustawy z  dnia 19 października 1991 r. o gospodarowaniu nieruchomościami rolnymi Skarbu Państwa – 1 działki o powierzchni 1,6700 ha,</a:t>
            </a:r>
          </a:p>
          <a:p>
            <a:pPr algn="just"/>
            <a:r>
              <a:rPr lang="pl-PL" sz="2600" dirty="0"/>
              <a:t>w drodze przejęcia z mocy prawa w trybie art. 98 ustawy o gospodarce nieruchomościami 9 działki o łącznej powierzchni 0,5419 ha.</a:t>
            </a:r>
          </a:p>
          <a:p>
            <a:pPr algn="just"/>
            <a:r>
              <a:rPr lang="pl-PL" sz="2600" dirty="0"/>
              <a:t>w drodze przejęcia z mocy prawa na podstawie art. 18 ust. 1 w związku z art. 5 ust. 1                   i art. 17a ust. 3 ustawy z dnia 10 maja 1990 r. Przepisy wprowadzające ustawę                           o samorządzie terytorialnym i  ustawę o pracownikach samorządowych - 2 działek                     o łącznej powierzchni 0,04 ha.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32441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314809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17F8640-6EF1-47A8-85DA-5F73803F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9"/>
            <a:ext cx="8229600" cy="1000472"/>
          </a:xfrm>
        </p:spPr>
        <p:txBody>
          <a:bodyPr>
            <a:normAutofit/>
          </a:bodyPr>
          <a:lstStyle/>
          <a:p>
            <a:pPr marL="0" lvl="0" algn="ctr">
              <a:spcBef>
                <a:spcPts val="0"/>
              </a:spcBef>
            </a:pPr>
            <a:r>
              <a:rPr lang="pl-PL" sz="2800" dirty="0">
                <a:ln>
                  <a:noFill/>
                </a:ln>
                <a:solidFill>
                  <a:prstClr val="white"/>
                </a:solidFill>
                <a:effectLst/>
                <a:latin typeface="Calibri"/>
                <a:ea typeface="+mn-ea"/>
                <a:cs typeface="+mn-cs"/>
              </a:rPr>
              <a:t>PODSUMOWANIE</a:t>
            </a:r>
            <a:br>
              <a:rPr lang="pl-PL" sz="2800" dirty="0">
                <a:ln>
                  <a:noFill/>
                </a:ln>
                <a:solidFill>
                  <a:prstClr val="white"/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pl-PL" sz="2800" dirty="0">
                <a:ln>
                  <a:noFill/>
                </a:ln>
                <a:solidFill>
                  <a:prstClr val="white"/>
                </a:solidFill>
                <a:effectLst/>
                <a:latin typeface="Calibri"/>
                <a:ea typeface="+mn-ea"/>
                <a:cs typeface="+mn-cs"/>
              </a:rPr>
              <a:t>wnioski</a:t>
            </a:r>
            <a:endParaRPr lang="pl-PL" noProof="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811797"/>
              </p:ext>
            </p:extLst>
          </p:nvPr>
        </p:nvGraphicFramePr>
        <p:xfrm>
          <a:off x="457200" y="1628800"/>
          <a:ext cx="8229600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17F8640-6EF1-47A8-85DA-5F73803F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9"/>
            <a:ext cx="8229600" cy="1000472"/>
          </a:xfrm>
        </p:spPr>
        <p:txBody>
          <a:bodyPr/>
          <a:lstStyle/>
          <a:p>
            <a:pPr marL="0" lvl="0" algn="ctr">
              <a:spcBef>
                <a:spcPts val="0"/>
              </a:spcBef>
            </a:pPr>
            <a:r>
              <a:rPr lang="pl-PL" sz="2800" dirty="0">
                <a:ln>
                  <a:noFill/>
                </a:ln>
                <a:solidFill>
                  <a:prstClr val="white"/>
                </a:solidFill>
                <a:effectLst/>
                <a:latin typeface="Calibri"/>
                <a:ea typeface="+mn-ea"/>
                <a:cs typeface="+mn-cs"/>
              </a:rPr>
              <a:t>PODSUMOWANIE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34018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651618"/>
              </p:ext>
            </p:extLst>
          </p:nvPr>
        </p:nvGraphicFramePr>
        <p:xfrm>
          <a:off x="457200" y="1268761"/>
          <a:ext cx="8229600" cy="5186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17F8640-6EF1-47A8-85DA-5F73803F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9"/>
            <a:ext cx="8229600" cy="1000472"/>
          </a:xfrm>
        </p:spPr>
        <p:txBody>
          <a:bodyPr/>
          <a:lstStyle/>
          <a:p>
            <a:pPr marL="0" lvl="0" algn="ctr">
              <a:spcBef>
                <a:spcPts val="0"/>
              </a:spcBef>
            </a:pPr>
            <a:r>
              <a:rPr lang="pl-PL" sz="2800" dirty="0">
                <a:ln>
                  <a:noFill/>
                </a:ln>
                <a:solidFill>
                  <a:prstClr val="white"/>
                </a:solidFill>
                <a:effectLst/>
                <a:latin typeface="Calibri"/>
                <a:ea typeface="+mn-ea"/>
                <a:cs typeface="+mn-cs"/>
              </a:rPr>
              <a:t>PODSUMOWANIE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209638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407511"/>
              </p:ext>
            </p:extLst>
          </p:nvPr>
        </p:nvGraphicFramePr>
        <p:xfrm>
          <a:off x="457200" y="1340768"/>
          <a:ext cx="8229600" cy="4681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17F8640-6EF1-47A8-85DA-5F73803F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9"/>
            <a:ext cx="8229600" cy="1000472"/>
          </a:xfrm>
        </p:spPr>
        <p:txBody>
          <a:bodyPr/>
          <a:lstStyle/>
          <a:p>
            <a:pPr marL="0" lvl="0" algn="ctr">
              <a:spcBef>
                <a:spcPts val="0"/>
              </a:spcBef>
            </a:pPr>
            <a:r>
              <a:rPr lang="pl-PL" sz="2800" dirty="0">
                <a:ln>
                  <a:noFill/>
                </a:ln>
                <a:solidFill>
                  <a:prstClr val="white"/>
                </a:solidFill>
                <a:effectLst/>
                <a:latin typeface="Calibri"/>
                <a:ea typeface="+mn-ea"/>
                <a:cs typeface="+mn-cs"/>
              </a:rPr>
              <a:t>PODSUMOWANIE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892861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>
            <a:extLst>
              <a:ext uri="{FF2B5EF4-FFF2-40B4-BE49-F238E27FC236}">
                <a16:creationId xmlns:a16="http://schemas.microsoft.com/office/drawing/2014/main" id="{448709DC-B771-C50D-FF75-7D277E2926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280444"/>
              </p:ext>
            </p:extLst>
          </p:nvPr>
        </p:nvGraphicFramePr>
        <p:xfrm>
          <a:off x="395536" y="1340768"/>
          <a:ext cx="8136904" cy="3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SE" r:id="rId2" imgW="9460000" imgH="4320964" progId="CorelDRAWSE.Graphic.18">
                  <p:embed/>
                </p:oleObj>
              </mc:Choice>
              <mc:Fallback>
                <p:oleObj name="CorelDRAW SE" r:id="rId2" imgW="9460000" imgH="4320964" progId="CorelDRAWS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5536" y="1340768"/>
                        <a:ext cx="8136904" cy="372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134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07279A-41FD-43E0-8ECA-A1F793C2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05322"/>
          </a:xfrm>
        </p:spPr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F2C6F7DC-92B6-4796-9E2F-1E71FE2D9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110000"/>
              </p:ext>
            </p:extLst>
          </p:nvPr>
        </p:nvGraphicFramePr>
        <p:xfrm>
          <a:off x="395536" y="332656"/>
          <a:ext cx="8229600" cy="604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8A1FD129-B224-48E1-8FFB-D4D795643ACA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93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07279A-41FD-43E0-8ECA-A1F793C2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225"/>
            <a:ext cx="8229600" cy="1399032"/>
          </a:xfrm>
        </p:spPr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8ED2581C-01CB-47C9-BA91-765355016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988641"/>
              </p:ext>
            </p:extLst>
          </p:nvPr>
        </p:nvGraphicFramePr>
        <p:xfrm>
          <a:off x="457200" y="1484784"/>
          <a:ext cx="8007022" cy="496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59632" y="841131"/>
            <a:ext cx="6219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BUDŻETU GMINY KROKOWA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7E073F9-DB35-4C25-BB2C-9B7ED3E82CDC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38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07279A-41FD-43E0-8ECA-A1F793C2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225"/>
            <a:ext cx="8229600" cy="1399032"/>
          </a:xfrm>
        </p:spPr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462302" y="841131"/>
            <a:ext cx="6219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/>
              <a:t>WYKONANIE BUDŻETU GMINY KROKOWA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0A540A-FB23-4875-8230-E157E4C5A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/>
              <a:t>Udziały w PIT w 2021 roku w wysokości 7.755 tys. stanowią znaczącą część dochodów budżetu Gminy Krokowa w 2021 roku. Kwota ta szacowana przez Ministerstwo Finansów uzależniona jest od koniunktury gospodarczej oraz dochodów uzyskiwanych przez mieszkańców. Stanowi ona procentowy udział w wysokości 38,16 % pozyskanych dochodów. Lokalizacja Pomorskiej Strefy Ekonomicznej na terenie gminy oraz zakładów pracy znacząco wpływa na poziom udziału                w PIT, który zasila budżet gminy.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29C8FB1-19B5-4555-9218-A8B24F32118E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23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07279A-41FD-43E0-8ECA-A1F793C2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225"/>
            <a:ext cx="8229600" cy="1399032"/>
          </a:xfrm>
        </p:spPr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8ED2581C-01CB-47C9-BA91-765355016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430502"/>
              </p:ext>
            </p:extLst>
          </p:nvPr>
        </p:nvGraphicFramePr>
        <p:xfrm>
          <a:off x="457200" y="1556792"/>
          <a:ext cx="8229600" cy="489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59632" y="841131"/>
            <a:ext cx="6219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BUDŻETU GMINY KROKOWA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D652A4-CFC9-4C50-8BD8-D1E099D658A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0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07279A-41FD-43E0-8ECA-A1F793C2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225"/>
            <a:ext cx="8229600" cy="1399032"/>
          </a:xfrm>
        </p:spPr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543BDD-7CCD-48FC-B1CD-323F1EE3428E}"/>
              </a:ext>
            </a:extLst>
          </p:cNvPr>
          <p:cNvSpPr/>
          <p:nvPr/>
        </p:nvSpPr>
        <p:spPr>
          <a:xfrm>
            <a:off x="1259632" y="841131"/>
            <a:ext cx="6219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WYKONANIE BUDŻETU GMINY KROKOWA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0A540A-FB23-4875-8230-E157E4C5A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/>
              <a:t>W analizowanym okresie w każdej grupie porównawczej występuje tendencja wzrostu dochodów ogółem. Przejawem zwiększenia wpływów do budżetów porównywanych gmin są pozyskane środki, w  tym z budżetu państwa oraz zwiększona sprzedaż mienia w porównaniu do lat poprzednich.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29C8FB1-19B5-4555-9218-A8B24F32118E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2" y="5661248"/>
            <a:ext cx="424468" cy="481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798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1A5CAEE-3764-4C52-BDA6-79E60FA97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Raport postępu lub przedstawienie stanu</Template>
  <TotalTime>2934</TotalTime>
  <Words>2940</Words>
  <Application>Microsoft Office PowerPoint</Application>
  <PresentationFormat>Pokaz na ekranie (4:3)</PresentationFormat>
  <Paragraphs>281</Paragraphs>
  <Slides>47</Slides>
  <Notes>46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54" baseType="lpstr">
      <vt:lpstr>Arial</vt:lpstr>
      <vt:lpstr>Calibri</vt:lpstr>
      <vt:lpstr>Cambria</vt:lpstr>
      <vt:lpstr>Verdana</vt:lpstr>
      <vt:lpstr>Wingdings 2</vt:lpstr>
      <vt:lpstr>Energetyczny</vt:lpstr>
      <vt:lpstr>CorelDRAW SE</vt:lpstr>
      <vt:lpstr>Raport o stanie  Gminy Krokowa</vt:lpstr>
      <vt:lpstr>WSTĘP</vt:lpstr>
      <vt:lpstr>Ogólna charakterystyka gminy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PODSUMOWANIE wnioski</vt:lpstr>
      <vt:lpstr>PODSUMOWANIE</vt:lpstr>
      <vt:lpstr>PODSUMOWANIE</vt:lpstr>
      <vt:lpstr>PODSUMOWANIE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o stanie  Gminy Krokowa</dc:title>
  <dc:creator>Krzysztof Rocławski</dc:creator>
  <cp:keywords/>
  <cp:lastModifiedBy>Krzysztof Rocławski</cp:lastModifiedBy>
  <cp:revision>219</cp:revision>
  <cp:lastPrinted>2019-06-19T06:02:57Z</cp:lastPrinted>
  <dcterms:created xsi:type="dcterms:W3CDTF">2019-06-06T10:28:54Z</dcterms:created>
  <dcterms:modified xsi:type="dcterms:W3CDTF">2022-06-13T10:32:50Z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TC101671079990</vt:lpwstr>
  </property>
</Properties>
</file>